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67" r:id="rId4"/>
    <p:sldId id="259" r:id="rId5"/>
    <p:sldId id="273" r:id="rId6"/>
    <p:sldId id="268" r:id="rId7"/>
    <p:sldId id="269" r:id="rId8"/>
    <p:sldId id="262" r:id="rId9"/>
    <p:sldId id="270" r:id="rId10"/>
    <p:sldId id="271" r:id="rId11"/>
    <p:sldId id="264" r:id="rId12"/>
    <p:sldId id="265" r:id="rId1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5209" autoAdjust="0"/>
  </p:normalViewPr>
  <p:slideViewPr>
    <p:cSldViewPr snapToGrid="0">
      <p:cViewPr>
        <p:scale>
          <a:sx n="80" d="100"/>
          <a:sy n="80" d="100"/>
        </p:scale>
        <p:origin x="3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C93CF-2BA6-4BF1-9E92-3ADC07017287}" type="datetimeFigureOut">
              <a:rPr lang="es-PE" smtClean="0"/>
              <a:t>9/11/2025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650E8-4364-4FE6-9C45-AAC0F187F19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648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pc="-63" dirty="0">
                <a:solidFill>
                  <a:srgbClr val="FFFFFF"/>
                </a:solidFill>
              </a:rPr>
              <a:t> Multi-environment GWAS uncovers markers associated to biotic stress response and genotype-by-environment interactions in stone fruit trees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650E8-4364-4FE6-9C45-AAC0F187F19C}" type="slidenum">
              <a:rPr lang="es-PE" smtClean="0"/>
              <a:t>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1286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Se trabajó con </a:t>
            </a:r>
            <a:r>
              <a:rPr lang="es-ES" b="1" dirty="0"/>
              <a:t>dos colecciones núcleo (</a:t>
            </a:r>
            <a:r>
              <a:rPr lang="es-ES" b="1" dirty="0" err="1"/>
              <a:t>core</a:t>
            </a:r>
            <a:r>
              <a:rPr lang="es-ES" b="1" dirty="0"/>
              <a:t> </a:t>
            </a:r>
            <a:r>
              <a:rPr lang="es-ES" b="1" dirty="0" err="1"/>
              <a:t>collections</a:t>
            </a:r>
            <a:r>
              <a:rPr lang="es-ES" b="1" dirty="0"/>
              <a:t>):</a:t>
            </a:r>
            <a:endParaRPr lang="es-ES" dirty="0"/>
          </a:p>
          <a:p>
            <a:r>
              <a:rPr lang="es-ES" b="1" dirty="0"/>
              <a:t>Durazno (</a:t>
            </a:r>
            <a:r>
              <a:rPr lang="es-ES" b="1" dirty="0" err="1"/>
              <a:t>Prunus</a:t>
            </a:r>
            <a:r>
              <a:rPr lang="es-ES" b="1" dirty="0"/>
              <a:t> </a:t>
            </a:r>
            <a:r>
              <a:rPr lang="es-ES" b="1" dirty="0" err="1"/>
              <a:t>persica</a:t>
            </a:r>
            <a:r>
              <a:rPr lang="es-ES" b="1" dirty="0"/>
              <a:t>):</a:t>
            </a:r>
            <a:r>
              <a:rPr lang="es-ES" dirty="0"/>
              <a:t> 206 accesiones.</a:t>
            </a:r>
          </a:p>
          <a:p>
            <a:r>
              <a:rPr lang="es-ES" b="1" dirty="0"/>
              <a:t>Damasco (</a:t>
            </a:r>
            <a:r>
              <a:rPr lang="es-ES" b="1" dirty="0" err="1"/>
              <a:t>Prunus</a:t>
            </a:r>
            <a:r>
              <a:rPr lang="es-ES" b="1" dirty="0"/>
              <a:t> </a:t>
            </a:r>
            <a:r>
              <a:rPr lang="es-ES" b="1" dirty="0" err="1"/>
              <a:t>armeniaca</a:t>
            </a:r>
            <a:r>
              <a:rPr lang="es-ES" b="1" dirty="0"/>
              <a:t>):</a:t>
            </a:r>
            <a:r>
              <a:rPr lang="es-ES" dirty="0"/>
              <a:t> 150 accesiones.</a:t>
            </a:r>
          </a:p>
          <a:p>
            <a:r>
              <a:rPr lang="es-ES" dirty="0"/>
              <a:t>Incluyeron cultivares, líneas locales, silvestres y ornamentales.</a:t>
            </a:r>
          </a:p>
          <a:p>
            <a:r>
              <a:rPr lang="es-ES" b="1" dirty="0"/>
              <a:t>Ubicación de los ensayos:</a:t>
            </a:r>
            <a:endParaRPr lang="es-ES" dirty="0"/>
          </a:p>
          <a:p>
            <a:r>
              <a:rPr lang="es-ES" b="1" dirty="0"/>
              <a:t>Durazno:</a:t>
            </a:r>
            <a:r>
              <a:rPr lang="es-ES" dirty="0"/>
              <a:t> 3 sitios (</a:t>
            </a:r>
            <a:r>
              <a:rPr lang="es-ES" dirty="0" err="1"/>
              <a:t>Étoile</a:t>
            </a:r>
            <a:r>
              <a:rPr lang="es-ES" dirty="0"/>
              <a:t>-sur-Rhône, </a:t>
            </a:r>
            <a:r>
              <a:rPr lang="es-ES" dirty="0" err="1"/>
              <a:t>Avignon</a:t>
            </a:r>
            <a:r>
              <a:rPr lang="es-ES" dirty="0"/>
              <a:t> y </a:t>
            </a:r>
            <a:r>
              <a:rPr lang="es-ES" dirty="0" err="1"/>
              <a:t>Torreilles</a:t>
            </a:r>
            <a:r>
              <a:rPr lang="es-ES" dirty="0"/>
              <a:t>).</a:t>
            </a:r>
          </a:p>
          <a:p>
            <a:r>
              <a:rPr lang="es-ES" b="1" dirty="0"/>
              <a:t>Damasco:</a:t>
            </a:r>
            <a:r>
              <a:rPr lang="es-ES" dirty="0"/>
              <a:t> 2 sitios (Saint-Marcel-</a:t>
            </a:r>
            <a:r>
              <a:rPr lang="es-ES" dirty="0" err="1"/>
              <a:t>lès</a:t>
            </a:r>
            <a:r>
              <a:rPr lang="es-ES" dirty="0"/>
              <a:t>-</a:t>
            </a:r>
            <a:r>
              <a:rPr lang="es-ES" dirty="0" err="1"/>
              <a:t>Valence</a:t>
            </a:r>
            <a:r>
              <a:rPr lang="es-ES" dirty="0"/>
              <a:t> y </a:t>
            </a:r>
            <a:r>
              <a:rPr lang="es-ES" dirty="0" err="1"/>
              <a:t>Bellegarde</a:t>
            </a:r>
            <a:r>
              <a:rPr lang="es-ES" dirty="0"/>
              <a:t>).</a:t>
            </a:r>
          </a:p>
          <a:p>
            <a:r>
              <a:rPr lang="es-ES" dirty="0"/>
              <a:t>Todos en el sureste de Francia, con climas mediterráneo a </a:t>
            </a:r>
            <a:r>
              <a:rPr lang="es-ES" dirty="0" err="1"/>
              <a:t>semicontinental</a:t>
            </a:r>
            <a:r>
              <a:rPr lang="es-ES" dirty="0"/>
              <a:t>.</a:t>
            </a:r>
          </a:p>
          <a:p>
            <a:r>
              <a:rPr lang="es-ES" dirty="0"/>
              <a:t>Diseño experimental: bloques completos al azar, 2–5 bloques por especie, un clon por genotipo.</a:t>
            </a:r>
          </a:p>
          <a:p>
            <a:r>
              <a:rPr lang="es-ES" dirty="0"/>
              <a:t>Los árboles crecieron </a:t>
            </a:r>
            <a:r>
              <a:rPr lang="es-ES" b="1" dirty="0"/>
              <a:t>bajo baja protección fitosanitaria</a:t>
            </a:r>
            <a:r>
              <a:rPr lang="es-ES" dirty="0"/>
              <a:t>, para que las infecciones ocurrieran naturalmente.</a:t>
            </a:r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776EB-020A-4065-91C3-5EE5B8B625EF}" type="slidenum">
              <a:rPr lang="es-PE" smtClean="0"/>
              <a:t>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30941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8748F-1BF0-16EE-BA8A-5CD37B384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40F8B05-8040-4951-A73C-B7831BB88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8976A6C-175C-1C55-52B7-577E4A149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Durazno:</a:t>
            </a:r>
            <a:r>
              <a:rPr lang="es-ES" dirty="0"/>
              <a:t> se usó el </a:t>
            </a:r>
            <a:r>
              <a:rPr lang="es-ES" b="1" dirty="0"/>
              <a:t>SNP array IRSC 16K</a:t>
            </a:r>
            <a:r>
              <a:rPr lang="es-ES" dirty="0"/>
              <a:t> (≈13.600 marcadores).</a:t>
            </a:r>
          </a:p>
          <a:p>
            <a:r>
              <a:rPr lang="es-ES" b="1" dirty="0"/>
              <a:t>Damasco:</a:t>
            </a:r>
            <a:r>
              <a:rPr lang="es-ES" dirty="0"/>
              <a:t> secuenciación por </a:t>
            </a:r>
            <a:r>
              <a:rPr lang="es-ES" b="1" dirty="0" err="1"/>
              <a:t>Illumina</a:t>
            </a:r>
            <a:r>
              <a:rPr lang="es-ES" b="1" dirty="0"/>
              <a:t> </a:t>
            </a:r>
            <a:r>
              <a:rPr lang="es-ES" b="1" dirty="0" err="1"/>
              <a:t>HiSeq</a:t>
            </a:r>
            <a:r>
              <a:rPr lang="es-ES" dirty="0"/>
              <a:t> (≈207.000 </a:t>
            </a:r>
            <a:r>
              <a:rPr lang="es-ES" dirty="0" err="1"/>
              <a:t>SNPs</a:t>
            </a:r>
            <a:r>
              <a:rPr lang="es-ES" dirty="0"/>
              <a:t>).</a:t>
            </a:r>
          </a:p>
          <a:p>
            <a:r>
              <a:rPr lang="es-ES" dirty="0"/>
              <a:t>Se filtraron marcadores por calidad (frecuencia de alelo menor &gt;5%, heterocigosis &lt;98%, etc.)</a:t>
            </a:r>
          </a:p>
          <a:p>
            <a:r>
              <a:rPr lang="es-ES" dirty="0"/>
              <a:t>Se imputaron datos faltantes y se conservaron solo </a:t>
            </a:r>
            <a:r>
              <a:rPr lang="es-ES" dirty="0" err="1"/>
              <a:t>SNPs</a:t>
            </a:r>
            <a:r>
              <a:rPr lang="es-ES" dirty="0"/>
              <a:t> </a:t>
            </a:r>
            <a:r>
              <a:rPr lang="es-ES" dirty="0" err="1"/>
              <a:t>bialélicos</a:t>
            </a:r>
            <a:r>
              <a:rPr lang="es-ES" dirty="0"/>
              <a:t>.</a:t>
            </a:r>
          </a:p>
          <a:p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2FEE31-DC95-2FAE-B598-62AD44BCFE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776EB-020A-4065-91C3-5EE5B8B625EF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44876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650E8-4364-4FE6-9C45-AAC0F187F19C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209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650E8-4364-4FE6-9C45-AAC0F187F19C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94591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650E8-4364-4FE6-9C45-AAC0F187F19C}" type="slidenum">
              <a:rPr lang="es-PE" smtClean="0"/>
              <a:t>11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4598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5326E-77C2-7B2A-7CAC-30AE10461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91E0AB7-1F3F-22A2-2751-EFC4F5C1B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95DE91-AA74-CDBE-7425-3990AD3F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08B7-5F6E-43EC-A1FF-D0DD84F79D7F}" type="datetimeFigureOut">
              <a:rPr lang="es-PE" smtClean="0"/>
              <a:t>9/11/2025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216309-351B-01F6-262D-03473C481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7CCC38-7B97-55CA-74F8-B21AB7A7C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094EA-D6FB-437F-8073-08EED75A9DE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98301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51200-5194-E3DB-68C6-536D20659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FFA71E3-2965-33B3-0C90-64F53D04C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0AF8CD-44B3-E34E-C1A6-5C87263FB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08B7-5F6E-43EC-A1FF-D0DD84F79D7F}" type="datetimeFigureOut">
              <a:rPr lang="es-PE" smtClean="0"/>
              <a:t>9/11/2025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6DE408-5C7C-96EB-B88E-E29506B41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EBAB4E-43AE-98A9-62AE-28139F555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094EA-D6FB-437F-8073-08EED75A9DE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67406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B80C919-FE42-2BBF-7549-9BE5591CC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B95C66A-37C6-5A4C-302C-CA0FFAB35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D26C9-4BFD-68C3-0EAB-E7ECFC149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08B7-5F6E-43EC-A1FF-D0DD84F79D7F}" type="datetimeFigureOut">
              <a:rPr lang="es-PE" smtClean="0"/>
              <a:t>9/11/2025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127840-5C5F-5022-30F2-16F5CF308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8A02C9-BF25-6E1E-C21C-8B8461716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094EA-D6FB-437F-8073-08EED75A9DE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98053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F9759F-DB0A-89CB-EC97-136D69F1E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74047E-2D1A-CF11-D773-CB37CFF6D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89F6F2-6490-8183-1CA9-3A24A1C52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08B7-5F6E-43EC-A1FF-D0DD84F79D7F}" type="datetimeFigureOut">
              <a:rPr lang="es-PE" smtClean="0"/>
              <a:t>9/11/2025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588928-75F0-3EB7-5163-2C4FA02D3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AACBEC-9FAA-C3B5-93AD-81C7885EA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094EA-D6FB-437F-8073-08EED75A9DE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99343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D9A535-615B-2FCA-C298-DB25A328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45B4864-5312-B0E0-A84B-70EF7CC18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24C81F-F728-8C9F-C0B5-8CEC50DBA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08B7-5F6E-43EC-A1FF-D0DD84F79D7F}" type="datetimeFigureOut">
              <a:rPr lang="es-PE" smtClean="0"/>
              <a:t>9/11/2025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C8A174-D470-D105-1F33-62598F5D9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6A009A-FE7D-2417-5D7E-00F5B126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094EA-D6FB-437F-8073-08EED75A9DE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2940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174D0-5E97-44B4-75E2-DECCFD5A9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A4A164-230D-8135-EB74-7F7B07E88D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ABD2C7F-A417-AF41-B796-9AADF735C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FF8BACD-E0E1-6C65-BE6E-44CCB00F5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08B7-5F6E-43EC-A1FF-D0DD84F79D7F}" type="datetimeFigureOut">
              <a:rPr lang="es-PE" smtClean="0"/>
              <a:t>9/11/2025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4E68DD-3599-D28E-5C26-95D804909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BF7E573-80C2-D637-AF8B-303C519E5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094EA-D6FB-437F-8073-08EED75A9DE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7835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77E598-53BD-1C84-051B-143F81505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92D716-9E19-1BDD-FD4B-3F6F7A82A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B73C14F-3F0A-B48C-0FA6-3718165B8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CF65C0F-9A02-FB69-193F-BA28E7F4FB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09663B1-925E-22ED-E46A-19C0675290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16D88C3-9DC3-6965-3136-A410BB35F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08B7-5F6E-43EC-A1FF-D0DD84F79D7F}" type="datetimeFigureOut">
              <a:rPr lang="es-PE" smtClean="0"/>
              <a:t>9/11/2025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A2402E5-9F21-B4F8-2B56-FDB46B49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49BFAF9-FAC6-AA70-293B-531E8310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094EA-D6FB-437F-8073-08EED75A9DE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52051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35E86-0DB1-DEAB-B9A8-65F994865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F152ED3-8E10-A0E8-A67F-F8771E520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08B7-5F6E-43EC-A1FF-D0DD84F79D7F}" type="datetimeFigureOut">
              <a:rPr lang="es-PE" smtClean="0"/>
              <a:t>9/11/2025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4D7FD7E-503C-6ADB-2FDE-C987EAB2F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E850231-89FA-06E3-8DF0-137EE20F3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094EA-D6FB-437F-8073-08EED75A9DE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46145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215ADE3-9A0A-3E77-79FD-6D5A30EB4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08B7-5F6E-43EC-A1FF-D0DD84F79D7F}" type="datetimeFigureOut">
              <a:rPr lang="es-PE" smtClean="0"/>
              <a:t>9/11/2025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3F3E140-74F3-2C76-9540-2C7AB5952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132DFA-7F8B-6BCA-8005-4B2B2CE9F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094EA-D6FB-437F-8073-08EED75A9DE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4236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49A3B-43A4-A167-078A-85F5804D9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FD7CFC-8396-0340-01EA-356BD9CEC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592BB4D-B8CF-78DC-0EB2-9241B1135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D66C89-DE86-BB9A-1E2E-EE6DEB275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08B7-5F6E-43EC-A1FF-D0DD84F79D7F}" type="datetimeFigureOut">
              <a:rPr lang="es-PE" smtClean="0"/>
              <a:t>9/11/2025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536C6F-FFF7-A52A-2965-E3106664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1C157FB-6400-B90F-013C-19EFA6FF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094EA-D6FB-437F-8073-08EED75A9DE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50524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318D65-E9C2-D9F5-8E29-7CDD8D94A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76055F7-25EE-B9FB-5771-DC4603A448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BB52365-326E-39B8-662D-C6E2AD923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C80E3D-D308-E9B2-6AA2-40141A0E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08B7-5F6E-43EC-A1FF-D0DD84F79D7F}" type="datetimeFigureOut">
              <a:rPr lang="es-PE" smtClean="0"/>
              <a:t>9/11/2025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DA5B48-AFC8-93FA-F0D9-0CCE0E446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0D4336-5CBF-2C2D-FF27-9C6013FE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094EA-D6FB-437F-8073-08EED75A9DE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20514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0002E18-9A5C-E6C3-D197-5CAC8958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D5775C4-6C0C-A6B9-02CC-15BB057EC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04C0C5-E8D8-A9B3-C84A-998A2CDD3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D208B7-5F6E-43EC-A1FF-D0DD84F79D7F}" type="datetimeFigureOut">
              <a:rPr lang="es-PE" smtClean="0"/>
              <a:t>9/11/2025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D7F4C-C3D0-349C-C6CB-343601A0CA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A5F4FD-0A6B-F782-3132-39BADC783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E094EA-D6FB-437F-8073-08EED75A9DE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0695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93/hr/uhaf088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62428"/>
            <a:ext cx="12192000" cy="3136477"/>
            <a:chOff x="0" y="1893641"/>
            <a:chExt cx="18288000" cy="470471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93641"/>
              <a:ext cx="18287999" cy="45910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6972" y="5836343"/>
              <a:ext cx="11582399" cy="7619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657600" y="3208114"/>
            <a:ext cx="5578204" cy="105199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R="340800" algn="ctr">
              <a:spcBef>
                <a:spcPts val="83"/>
              </a:spcBef>
            </a:pPr>
            <a:r>
              <a:rPr sz="1700" b="1" spc="-67" dirty="0">
                <a:solidFill>
                  <a:srgbClr val="FFFFFF"/>
                </a:solidFill>
                <a:latin typeface="Calibri"/>
                <a:cs typeface="Calibri"/>
              </a:rPr>
              <a:t>Alumna: </a:t>
            </a:r>
            <a:r>
              <a:rPr lang="es-ES" sz="1700" b="1" spc="-43" dirty="0">
                <a:solidFill>
                  <a:srgbClr val="FFFFFF"/>
                </a:solidFill>
                <a:latin typeface="Calibri"/>
                <a:cs typeface="Calibri"/>
              </a:rPr>
              <a:t>Amelia Menacho Mattos</a:t>
            </a:r>
            <a:endParaRPr sz="1700" dirty="0">
              <a:latin typeface="Calibri"/>
              <a:cs typeface="Calibri"/>
            </a:endParaRPr>
          </a:p>
          <a:p>
            <a:pPr>
              <a:spcBef>
                <a:spcPts val="1963"/>
              </a:spcBef>
            </a:pPr>
            <a:endParaRPr sz="1700" dirty="0">
              <a:latin typeface="Calibri"/>
              <a:cs typeface="Calibri"/>
            </a:endParaRPr>
          </a:p>
          <a:p>
            <a:pPr marL="8467">
              <a:spcBef>
                <a:spcPts val="3"/>
              </a:spcBef>
            </a:pPr>
            <a:r>
              <a:rPr sz="1700" b="1" spc="-103" dirty="0">
                <a:solidFill>
                  <a:srgbClr val="FFFFFF"/>
                </a:solidFill>
                <a:latin typeface="Calibri"/>
                <a:cs typeface="Calibri"/>
              </a:rPr>
              <a:t>MAESTRIA</a:t>
            </a:r>
            <a:r>
              <a:rPr sz="17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b="1" spc="-90" dirty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sz="1700" b="1" spc="-5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ES" sz="1700" b="1" spc="-87" dirty="0">
                <a:solidFill>
                  <a:srgbClr val="FFFFFF"/>
                </a:solidFill>
                <a:latin typeface="Calibri"/>
                <a:cs typeface="Calibri"/>
              </a:rPr>
              <a:t>GENÉTICA Y MEJORAMIENTO GENÉTICO EN PLANTAS</a:t>
            </a:r>
            <a:endParaRPr sz="17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0259" y="5416633"/>
            <a:ext cx="2736849" cy="7555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335" y="5486401"/>
            <a:ext cx="2336799" cy="6857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20562" y="1951442"/>
            <a:ext cx="9950873" cy="675035"/>
          </a:xfrm>
          <a:prstGeom prst="rect">
            <a:avLst/>
          </a:prstGeom>
        </p:spPr>
        <p:txBody>
          <a:bodyPr vert="horz" wrap="square" lIns="0" tIns="8043" rIns="0" bIns="0" rtlCol="0" anchor="ctr">
            <a:spAutoFit/>
          </a:bodyPr>
          <a:lstStyle/>
          <a:p>
            <a:pPr algn="ctr"/>
            <a:r>
              <a:rPr lang="en-US" sz="2400" spc="-63" dirty="0">
                <a:solidFill>
                  <a:srgbClr val="FFFFFF"/>
                </a:solidFill>
              </a:rPr>
              <a:t> Multi-environment GWAS uncovers markers associated to biotic stress response and genotype-by-environment interactions in stone fruit trees</a:t>
            </a:r>
            <a:endParaRPr lang="es-PE" sz="2400" dirty="0"/>
          </a:p>
        </p:txBody>
      </p:sp>
      <p:sp>
        <p:nvSpPr>
          <p:cNvPr id="9" name="object 9"/>
          <p:cNvSpPr txBox="1"/>
          <p:nvPr/>
        </p:nvSpPr>
        <p:spPr>
          <a:xfrm>
            <a:off x="11685257" y="6414529"/>
            <a:ext cx="119380" cy="28725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467">
              <a:spcBef>
                <a:spcPts val="200"/>
              </a:spcBef>
            </a:pPr>
            <a:r>
              <a:rPr sz="1700" b="1" spc="-33" dirty="0">
                <a:solidFill>
                  <a:srgbClr val="2A619C"/>
                </a:solidFill>
                <a:latin typeface="Calibri"/>
                <a:cs typeface="Calibri"/>
              </a:rPr>
              <a:t>1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5085852" y="9744623"/>
            <a:ext cx="2060575" cy="384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467">
              <a:spcBef>
                <a:spcPts val="177"/>
              </a:spcBef>
            </a:pPr>
            <a:r>
              <a:rPr lang="es-PE" spc="-60">
                <a:solidFill>
                  <a:srgbClr val="2A619C"/>
                </a:solidFill>
              </a:rPr>
              <a:t>Diversidad</a:t>
            </a:r>
            <a:r>
              <a:rPr lang="es-PE" spc="-50">
                <a:solidFill>
                  <a:srgbClr val="2A619C"/>
                </a:solidFill>
              </a:rPr>
              <a:t> </a:t>
            </a:r>
            <a:r>
              <a:rPr lang="es-PE" spc="-55">
                <a:solidFill>
                  <a:srgbClr val="2A619C"/>
                </a:solidFill>
              </a:rPr>
              <a:t>Genética</a:t>
            </a:r>
            <a:endParaRPr sz="1200" spc="-37" dirty="0">
              <a:solidFill>
                <a:srgbClr val="2A619C"/>
              </a:solidFill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10370769" y="9744623"/>
            <a:ext cx="2258059" cy="384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467">
              <a:spcBef>
                <a:spcPts val="177"/>
              </a:spcBef>
            </a:pPr>
            <a:r>
              <a:rPr lang="es-PE" spc="-45">
                <a:solidFill>
                  <a:srgbClr val="2A619C"/>
                </a:solidFill>
              </a:rPr>
              <a:t>Carla</a:t>
            </a:r>
            <a:r>
              <a:rPr lang="es-PE" spc="-75">
                <a:solidFill>
                  <a:srgbClr val="2A619C"/>
                </a:solidFill>
              </a:rPr>
              <a:t> </a:t>
            </a:r>
            <a:r>
              <a:rPr lang="es-PE" spc="-60">
                <a:solidFill>
                  <a:srgbClr val="2A619C"/>
                </a:solidFill>
              </a:rPr>
              <a:t>Saldaña</a:t>
            </a:r>
            <a:r>
              <a:rPr lang="es-PE" spc="-70">
                <a:solidFill>
                  <a:srgbClr val="2A619C"/>
                </a:solidFill>
              </a:rPr>
              <a:t> </a:t>
            </a:r>
            <a:r>
              <a:rPr lang="es-PE" spc="-40">
                <a:solidFill>
                  <a:srgbClr val="2A619C"/>
                </a:solidFill>
              </a:rPr>
              <a:t>Serrano</a:t>
            </a:r>
            <a:endParaRPr spc="-27" dirty="0">
              <a:solidFill>
                <a:srgbClr val="2A619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731F8-3E37-28BC-2BF8-1F4D3DAA2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A9F6831-7499-6216-1BA5-033225C6C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562" y="905131"/>
            <a:ext cx="4679190" cy="527486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2F2866F-CDA6-E385-975C-FFB0C3662D48}"/>
              </a:ext>
            </a:extLst>
          </p:cNvPr>
          <p:cNvSpPr/>
          <p:nvPr/>
        </p:nvSpPr>
        <p:spPr>
          <a:xfrm>
            <a:off x="10388638" y="5581816"/>
            <a:ext cx="1279901" cy="521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4F8BFAF1-69D1-912E-3AAE-662D19A952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8400" y="0"/>
            <a:ext cx="6959144" cy="734817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646039">
              <a:lnSpc>
                <a:spcPct val="100000"/>
              </a:lnSpc>
              <a:spcBef>
                <a:spcPts val="90"/>
              </a:spcBef>
            </a:pPr>
            <a:r>
              <a:rPr sz="4700" spc="-253" dirty="0" err="1"/>
              <a:t>Resultados</a:t>
            </a:r>
            <a:r>
              <a:rPr lang="es-ES" sz="4700" spc="-253" dirty="0"/>
              <a:t> y </a:t>
            </a:r>
            <a:r>
              <a:rPr lang="es-ES" sz="4700" spc="-253" dirty="0" err="1"/>
              <a:t>discusión:Obj</a:t>
            </a:r>
            <a:r>
              <a:rPr lang="es-ES" sz="4700" spc="-253" dirty="0"/>
              <a:t> 3</a:t>
            </a:r>
            <a:endParaRPr sz="4700" dirty="0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0A0DE9C8-2E29-E287-AF5D-81A626D725BE}"/>
              </a:ext>
            </a:extLst>
          </p:cNvPr>
          <p:cNvSpPr txBox="1"/>
          <p:nvPr/>
        </p:nvSpPr>
        <p:spPr>
          <a:xfrm>
            <a:off x="11893032" y="6485163"/>
            <a:ext cx="119380" cy="28725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467">
              <a:spcBef>
                <a:spcPts val="200"/>
              </a:spcBef>
            </a:pPr>
            <a:r>
              <a:rPr lang="es-ES" sz="1700" b="1" spc="-33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F56C4FB2-ADAE-02FA-C078-C50578B0DF57}"/>
              </a:ext>
            </a:extLst>
          </p:cNvPr>
          <p:cNvSpPr txBox="1"/>
          <p:nvPr/>
        </p:nvSpPr>
        <p:spPr>
          <a:xfrm>
            <a:off x="648132" y="1797968"/>
            <a:ext cx="280247" cy="2048424"/>
          </a:xfrm>
          <a:prstGeom prst="rect">
            <a:avLst/>
          </a:prstGeom>
        </p:spPr>
        <p:txBody>
          <a:bodyPr vert="horz" wrap="square" lIns="0" tIns="344593" rIns="0" bIns="0" rtlCol="0">
            <a:spAutoFit/>
          </a:bodyPr>
          <a:lstStyle/>
          <a:p>
            <a:pPr marL="8467">
              <a:spcBef>
                <a:spcPts val="2713"/>
              </a:spcBef>
            </a:pPr>
            <a:r>
              <a:rPr sz="4400" b="1" spc="-213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400">
              <a:latin typeface="Calibri"/>
              <a:cs typeface="Calibri"/>
            </a:endParaRPr>
          </a:p>
          <a:p>
            <a:pPr marL="8467">
              <a:spcBef>
                <a:spcPts val="2653"/>
              </a:spcBef>
            </a:pPr>
            <a:r>
              <a:rPr sz="4400" b="1" spc="-213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076E36BE-DF50-77E3-BE44-787B8AE45E29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5085852" y="9744623"/>
            <a:ext cx="2060575" cy="384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467">
              <a:spcBef>
                <a:spcPts val="177"/>
              </a:spcBef>
            </a:pPr>
            <a:r>
              <a:rPr lang="es-PE" spc="-60">
                <a:solidFill>
                  <a:srgbClr val="2A619C"/>
                </a:solidFill>
              </a:rPr>
              <a:t>Diversidad</a:t>
            </a:r>
            <a:r>
              <a:rPr lang="es-PE" spc="-50">
                <a:solidFill>
                  <a:srgbClr val="2A619C"/>
                </a:solidFill>
              </a:rPr>
              <a:t> </a:t>
            </a:r>
            <a:r>
              <a:rPr lang="es-PE" spc="-55">
                <a:solidFill>
                  <a:srgbClr val="2A619C"/>
                </a:solidFill>
              </a:rPr>
              <a:t>Genética</a:t>
            </a:r>
            <a:endParaRPr sz="1200" spc="-37" dirty="0"/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1233DD55-7BA1-3F6B-AA0F-FBB6E398F9BA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0370769" y="9744623"/>
            <a:ext cx="2258059" cy="384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467">
              <a:spcBef>
                <a:spcPts val="177"/>
              </a:spcBef>
            </a:pPr>
            <a:r>
              <a:rPr lang="es-PE" spc="-45">
                <a:solidFill>
                  <a:srgbClr val="2A619C"/>
                </a:solidFill>
              </a:rPr>
              <a:t>Carla</a:t>
            </a:r>
            <a:r>
              <a:rPr lang="es-PE" spc="-75">
                <a:solidFill>
                  <a:srgbClr val="2A619C"/>
                </a:solidFill>
              </a:rPr>
              <a:t> </a:t>
            </a:r>
            <a:r>
              <a:rPr lang="es-PE" spc="-60">
                <a:solidFill>
                  <a:srgbClr val="2A619C"/>
                </a:solidFill>
              </a:rPr>
              <a:t>Saldaña</a:t>
            </a:r>
            <a:r>
              <a:rPr lang="es-PE" spc="-70">
                <a:solidFill>
                  <a:srgbClr val="2A619C"/>
                </a:solidFill>
              </a:rPr>
              <a:t> </a:t>
            </a:r>
            <a:r>
              <a:rPr lang="es-PE" spc="-40">
                <a:solidFill>
                  <a:srgbClr val="2A619C"/>
                </a:solidFill>
              </a:rPr>
              <a:t>Serrano</a:t>
            </a:r>
            <a:endParaRPr spc="-27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F9F4B07-C308-D3BF-B942-D818B206A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0" y="589657"/>
            <a:ext cx="6981723" cy="603913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F513FCA-7C0B-9ABB-3195-ED3ED7BB11EF}"/>
              </a:ext>
            </a:extLst>
          </p:cNvPr>
          <p:cNvSpPr/>
          <p:nvPr/>
        </p:nvSpPr>
        <p:spPr>
          <a:xfrm rot="16200000">
            <a:off x="1705433" y="3800363"/>
            <a:ext cx="662525" cy="280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27AC452-E168-A395-A898-4DCADCCB4297}"/>
              </a:ext>
            </a:extLst>
          </p:cNvPr>
          <p:cNvSpPr/>
          <p:nvPr/>
        </p:nvSpPr>
        <p:spPr>
          <a:xfrm rot="16200000">
            <a:off x="1625821" y="1067701"/>
            <a:ext cx="662525" cy="280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05C6861-4A99-45A5-D324-5B2B9B05B369}"/>
              </a:ext>
            </a:extLst>
          </p:cNvPr>
          <p:cNvSpPr/>
          <p:nvPr/>
        </p:nvSpPr>
        <p:spPr>
          <a:xfrm rot="18475432">
            <a:off x="4679296" y="2152608"/>
            <a:ext cx="662525" cy="280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D56FE48-34B5-2967-6102-2B0F5A579F3E}"/>
              </a:ext>
            </a:extLst>
          </p:cNvPr>
          <p:cNvSpPr/>
          <p:nvPr/>
        </p:nvSpPr>
        <p:spPr>
          <a:xfrm rot="16200000">
            <a:off x="6069148" y="4131625"/>
            <a:ext cx="662525" cy="280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E70D06F-067F-6EF2-E178-655F508E4E55}"/>
              </a:ext>
            </a:extLst>
          </p:cNvPr>
          <p:cNvSpPr/>
          <p:nvPr/>
        </p:nvSpPr>
        <p:spPr>
          <a:xfrm>
            <a:off x="8659100" y="1249943"/>
            <a:ext cx="3095631" cy="427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037BA08-05CC-D4CC-5ABE-65526A30F09C}"/>
              </a:ext>
            </a:extLst>
          </p:cNvPr>
          <p:cNvSpPr/>
          <p:nvPr/>
        </p:nvSpPr>
        <p:spPr>
          <a:xfrm>
            <a:off x="10388638" y="4094922"/>
            <a:ext cx="1352135" cy="219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E43CF4BB-C36E-A6E1-155B-482F46883FAB}"/>
              </a:ext>
            </a:extLst>
          </p:cNvPr>
          <p:cNvSpPr txBox="1"/>
          <p:nvPr/>
        </p:nvSpPr>
        <p:spPr>
          <a:xfrm>
            <a:off x="11685257" y="6414529"/>
            <a:ext cx="291590" cy="28725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467">
              <a:spcBef>
                <a:spcPts val="200"/>
              </a:spcBef>
            </a:pPr>
            <a:r>
              <a:rPr lang="es-ES" sz="1700" b="1" spc="-33" dirty="0">
                <a:solidFill>
                  <a:srgbClr val="2A619C"/>
                </a:solidFill>
                <a:latin typeface="Calibri"/>
                <a:cs typeface="Calibri"/>
              </a:rPr>
              <a:t>10</a:t>
            </a:r>
            <a:endParaRPr sz="17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3526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07237" y="73090"/>
            <a:ext cx="4768163" cy="886373"/>
          </a:xfrm>
          <a:prstGeom prst="rect">
            <a:avLst/>
          </a:prstGeom>
        </p:spPr>
        <p:txBody>
          <a:bodyPr vert="horz" wrap="square" lIns="0" tIns="207241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3"/>
              </a:spcBef>
            </a:pPr>
            <a:r>
              <a:rPr spc="-267" dirty="0"/>
              <a:t>Conclusiones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7814148" y="9727744"/>
            <a:ext cx="242569" cy="471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5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spcBef>
                <a:spcPts val="300"/>
              </a:spcBef>
            </a:pPr>
            <a:fld id="{81D60167-4931-47E6-BA6A-407CBD079E47}" type="slidenum">
              <a:rPr lang="es-PE" spc="-50" smtClean="0"/>
              <a:pPr marL="38100">
                <a:spcBef>
                  <a:spcPts val="300"/>
                </a:spcBef>
              </a:pPr>
              <a:t>11</a:t>
            </a:fld>
            <a:endParaRPr spc="-33" dirty="0"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8744A75-DAEF-2A91-FFE8-4369E6D364A6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5085852" y="9744623"/>
            <a:ext cx="2060575" cy="384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467">
              <a:spcBef>
                <a:spcPts val="177"/>
              </a:spcBef>
            </a:pPr>
            <a:r>
              <a:rPr lang="es-PE" spc="-60">
                <a:solidFill>
                  <a:srgbClr val="2A619C"/>
                </a:solidFill>
              </a:rPr>
              <a:t>Diversidad</a:t>
            </a:r>
            <a:r>
              <a:rPr lang="es-PE" spc="-50">
                <a:solidFill>
                  <a:srgbClr val="2A619C"/>
                </a:solidFill>
              </a:rPr>
              <a:t> </a:t>
            </a:r>
            <a:r>
              <a:rPr lang="es-PE" spc="-55">
                <a:solidFill>
                  <a:srgbClr val="2A619C"/>
                </a:solidFill>
              </a:rPr>
              <a:t>Genética</a:t>
            </a:r>
            <a:endParaRPr sz="1200" spc="-37" dirty="0"/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4B7FCD3B-8C8F-5AE7-576B-FF6935FE47A7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0370769" y="9744623"/>
            <a:ext cx="2258059" cy="384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467">
              <a:spcBef>
                <a:spcPts val="177"/>
              </a:spcBef>
            </a:pPr>
            <a:r>
              <a:rPr lang="es-PE" spc="-45">
                <a:solidFill>
                  <a:srgbClr val="2A619C"/>
                </a:solidFill>
              </a:rPr>
              <a:t>Carla</a:t>
            </a:r>
            <a:r>
              <a:rPr lang="es-PE" spc="-75">
                <a:solidFill>
                  <a:srgbClr val="2A619C"/>
                </a:solidFill>
              </a:rPr>
              <a:t> </a:t>
            </a:r>
            <a:r>
              <a:rPr lang="es-PE" spc="-60">
                <a:solidFill>
                  <a:srgbClr val="2A619C"/>
                </a:solidFill>
              </a:rPr>
              <a:t>Saldaña</a:t>
            </a:r>
            <a:r>
              <a:rPr lang="es-PE" spc="-70">
                <a:solidFill>
                  <a:srgbClr val="2A619C"/>
                </a:solidFill>
              </a:rPr>
              <a:t> </a:t>
            </a:r>
            <a:r>
              <a:rPr lang="es-PE" spc="-40">
                <a:solidFill>
                  <a:srgbClr val="2A619C"/>
                </a:solidFill>
              </a:rPr>
              <a:t>Serrano</a:t>
            </a:r>
            <a:endParaRPr spc="-27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59DD508-3553-83B5-86CC-6653129EA2DA}"/>
              </a:ext>
            </a:extLst>
          </p:cNvPr>
          <p:cNvSpPr txBox="1"/>
          <p:nvPr/>
        </p:nvSpPr>
        <p:spPr>
          <a:xfrm>
            <a:off x="388242" y="1482845"/>
            <a:ext cx="5181600" cy="437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/>
              <a:t>Objetivo 1 – Efectos genéticos</a:t>
            </a:r>
          </a:p>
          <a:p>
            <a:r>
              <a:rPr lang="es-ES" sz="1400" dirty="0"/>
              <a:t>Alta </a:t>
            </a:r>
            <a:r>
              <a:rPr lang="es-ES" sz="1400" b="1" dirty="0"/>
              <a:t>variabilidad genética</a:t>
            </a:r>
            <a:r>
              <a:rPr lang="es-ES" sz="1400" dirty="0"/>
              <a:t> entre accesiones.</a:t>
            </a:r>
          </a:p>
          <a:p>
            <a:r>
              <a:rPr lang="es-ES" sz="1400" b="1" dirty="0"/>
              <a:t>Heredabilidad elevada</a:t>
            </a:r>
            <a:r>
              <a:rPr lang="es-ES" sz="1400" dirty="0"/>
              <a:t> en </a:t>
            </a:r>
            <a:r>
              <a:rPr lang="es-ES" sz="1400" i="1" dirty="0" err="1"/>
              <a:t>leaf</a:t>
            </a:r>
            <a:r>
              <a:rPr lang="es-ES" sz="1400" i="1" dirty="0"/>
              <a:t> </a:t>
            </a:r>
            <a:r>
              <a:rPr lang="es-ES" sz="1400" i="1" dirty="0" err="1"/>
              <a:t>curl</a:t>
            </a:r>
            <a:r>
              <a:rPr lang="es-ES" sz="1400" dirty="0"/>
              <a:t> y </a:t>
            </a:r>
            <a:r>
              <a:rPr lang="es-ES" sz="1400" i="1" dirty="0" err="1"/>
              <a:t>apricot</a:t>
            </a:r>
            <a:r>
              <a:rPr lang="es-ES" sz="1400" i="1" dirty="0"/>
              <a:t> </a:t>
            </a:r>
            <a:r>
              <a:rPr lang="es-ES" sz="1400" i="1" dirty="0" err="1"/>
              <a:t>rust</a:t>
            </a:r>
            <a:r>
              <a:rPr lang="es-ES" sz="1400" dirty="0"/>
              <a:t>.</a:t>
            </a:r>
          </a:p>
          <a:p>
            <a:r>
              <a:rPr lang="es-ES" sz="1400" b="1" dirty="0"/>
              <a:t>Efectos no aditivos</a:t>
            </a:r>
            <a:r>
              <a:rPr lang="es-ES" sz="1400" dirty="0"/>
              <a:t> (dominancia/</a:t>
            </a:r>
            <a:r>
              <a:rPr lang="es-ES" sz="1400" dirty="0" err="1"/>
              <a:t>sobredominancia</a:t>
            </a:r>
            <a:r>
              <a:rPr lang="es-ES" sz="1400" dirty="0"/>
              <a:t>) relevantes.</a:t>
            </a:r>
          </a:p>
          <a:p>
            <a:r>
              <a:rPr lang="es-ES" sz="1400" dirty="0"/>
              <a:t>Control genético </a:t>
            </a:r>
            <a:r>
              <a:rPr lang="es-ES" sz="1400" b="1" dirty="0"/>
              <a:t>complejo y mixto</a:t>
            </a:r>
            <a:r>
              <a:rPr lang="es-ES" sz="1400" dirty="0"/>
              <a:t> de la resistencia.</a:t>
            </a:r>
          </a:p>
          <a:p>
            <a:pPr algn="just">
              <a:buNone/>
            </a:pPr>
            <a:br>
              <a:rPr lang="es-ES" sz="1333" dirty="0"/>
            </a:br>
            <a:endParaRPr lang="es-ES" sz="1333" dirty="0"/>
          </a:p>
          <a:p>
            <a:r>
              <a:rPr lang="es-ES" sz="1400" b="1" dirty="0"/>
              <a:t>Objetivo 2 – Interacción G×E</a:t>
            </a:r>
          </a:p>
          <a:p>
            <a:r>
              <a:rPr lang="es-ES" sz="1400" dirty="0"/>
              <a:t>Fuerte </a:t>
            </a:r>
            <a:r>
              <a:rPr lang="es-ES" sz="1400" b="1" dirty="0"/>
              <a:t>influencia ambiental</a:t>
            </a:r>
            <a:r>
              <a:rPr lang="es-ES" sz="1400" dirty="0"/>
              <a:t> en la expresión de resistencia.</a:t>
            </a:r>
          </a:p>
          <a:p>
            <a:r>
              <a:rPr lang="es-ES" sz="1400" dirty="0" err="1"/>
              <a:t>QTLs</a:t>
            </a:r>
            <a:r>
              <a:rPr lang="es-ES" sz="1400" dirty="0"/>
              <a:t> </a:t>
            </a:r>
            <a:r>
              <a:rPr lang="es-ES" sz="1400" b="1" dirty="0"/>
              <a:t>mayormente específicos de sitio o año</a:t>
            </a:r>
            <a:r>
              <a:rPr lang="es-ES" sz="1400" dirty="0"/>
              <a:t>.</a:t>
            </a:r>
          </a:p>
          <a:p>
            <a:r>
              <a:rPr lang="es-ES" sz="1400" dirty="0"/>
              <a:t>Modelos </a:t>
            </a:r>
            <a:r>
              <a:rPr lang="es-ES" sz="1400" b="1" dirty="0" err="1"/>
              <a:t>multiambiente</a:t>
            </a:r>
            <a:r>
              <a:rPr lang="es-ES" sz="1400" b="1" dirty="0"/>
              <a:t> (MTMM, Meta-GWAS)</a:t>
            </a:r>
            <a:r>
              <a:rPr lang="es-ES" sz="1400" dirty="0"/>
              <a:t> detectan </a:t>
            </a:r>
            <a:r>
              <a:rPr lang="es-ES" sz="1400" dirty="0" err="1"/>
              <a:t>QTLs</a:t>
            </a:r>
            <a:r>
              <a:rPr lang="es-ES" sz="1400" dirty="0"/>
              <a:t> </a:t>
            </a:r>
            <a:r>
              <a:rPr lang="es-ES" sz="1400" b="1" dirty="0"/>
              <a:t>estables vs. interactivos</a:t>
            </a:r>
            <a:r>
              <a:rPr lang="es-ES" sz="1400" dirty="0"/>
              <a:t>.</a:t>
            </a:r>
          </a:p>
          <a:p>
            <a:r>
              <a:rPr lang="es-ES" sz="1400" i="1" dirty="0" err="1"/>
              <a:t>Leaf</a:t>
            </a:r>
            <a:r>
              <a:rPr lang="es-ES" sz="1400" i="1" dirty="0"/>
              <a:t> </a:t>
            </a:r>
            <a:r>
              <a:rPr lang="es-ES" sz="1400" i="1" dirty="0" err="1"/>
              <a:t>curl</a:t>
            </a:r>
            <a:r>
              <a:rPr lang="es-ES" sz="1400" dirty="0"/>
              <a:t>: rasgo </a:t>
            </a:r>
            <a:r>
              <a:rPr lang="es-ES" sz="1400" b="1" dirty="0"/>
              <a:t>estable</a:t>
            </a:r>
            <a:r>
              <a:rPr lang="es-ES" sz="1400" dirty="0"/>
              <a:t>; </a:t>
            </a:r>
            <a:r>
              <a:rPr lang="es-ES" sz="1400" i="1" dirty="0" err="1"/>
              <a:t>blossom</a:t>
            </a:r>
            <a:r>
              <a:rPr lang="es-ES" sz="1400" i="1" dirty="0"/>
              <a:t> </a:t>
            </a:r>
            <a:r>
              <a:rPr lang="es-ES" sz="1400" i="1" dirty="0" err="1"/>
              <a:t>blight</a:t>
            </a:r>
            <a:r>
              <a:rPr lang="es-ES" sz="1400" dirty="0"/>
              <a:t> y </a:t>
            </a:r>
            <a:r>
              <a:rPr lang="es-ES" sz="1400" i="1" dirty="0" err="1"/>
              <a:t>rust</a:t>
            </a:r>
            <a:r>
              <a:rPr lang="es-ES" sz="1400" dirty="0"/>
              <a:t>: </a:t>
            </a:r>
            <a:r>
              <a:rPr lang="es-ES" sz="1400" b="1" dirty="0"/>
              <a:t>dependientes del ambiente</a:t>
            </a:r>
            <a:r>
              <a:rPr lang="es-ES" sz="1400" dirty="0"/>
              <a:t>.</a:t>
            </a:r>
          </a:p>
          <a:p>
            <a:br>
              <a:rPr lang="es-ES" sz="1333" dirty="0"/>
            </a:br>
            <a:r>
              <a:rPr lang="es-ES" sz="1400" b="1" dirty="0"/>
              <a:t>Objetivo 3 – Genes candidatos</a:t>
            </a:r>
          </a:p>
          <a:p>
            <a:r>
              <a:rPr lang="es-ES" sz="1400" b="1" dirty="0"/>
              <a:t>60 </a:t>
            </a:r>
            <a:r>
              <a:rPr lang="es-ES" sz="1400" b="1" dirty="0" err="1"/>
              <a:t>QTLs</a:t>
            </a:r>
            <a:r>
              <a:rPr lang="es-ES" sz="1400" b="1" dirty="0"/>
              <a:t> confiables</a:t>
            </a:r>
            <a:r>
              <a:rPr lang="es-ES" sz="1400" dirty="0"/>
              <a:t>, </a:t>
            </a:r>
            <a:r>
              <a:rPr lang="es-ES" sz="1400" b="1" dirty="0"/>
              <a:t>87 genes candidatos</a:t>
            </a:r>
            <a:r>
              <a:rPr lang="es-ES" sz="1400" dirty="0"/>
              <a:t>.</a:t>
            </a:r>
          </a:p>
          <a:p>
            <a:r>
              <a:rPr lang="es-ES" sz="1400" dirty="0"/>
              <a:t>Familias clásicas: </a:t>
            </a:r>
            <a:r>
              <a:rPr lang="es-ES" sz="1400" b="1" dirty="0"/>
              <a:t>LRR-RLK</a:t>
            </a:r>
            <a:r>
              <a:rPr lang="es-ES" sz="1400" dirty="0"/>
              <a:t>, </a:t>
            </a:r>
            <a:r>
              <a:rPr lang="es-ES" sz="1400" b="1" dirty="0"/>
              <a:t>TIR-NBS-LRR</a:t>
            </a:r>
            <a:r>
              <a:rPr lang="es-ES" sz="1400" dirty="0"/>
              <a:t>, </a:t>
            </a:r>
            <a:r>
              <a:rPr lang="es-ES" sz="1400" b="1" dirty="0"/>
              <a:t>TMV-N</a:t>
            </a:r>
            <a:r>
              <a:rPr lang="es-ES" sz="1400" dirty="0"/>
              <a:t>.</a:t>
            </a:r>
          </a:p>
          <a:p>
            <a:r>
              <a:rPr lang="es-ES" sz="1400" dirty="0"/>
              <a:t>Genes implicados en </a:t>
            </a:r>
            <a:r>
              <a:rPr lang="es-ES" sz="1400" b="1" dirty="0"/>
              <a:t>defensa y señalización inmune</a:t>
            </a:r>
            <a:r>
              <a:rPr lang="es-ES" sz="1400" dirty="0"/>
              <a:t>.</a:t>
            </a:r>
          </a:p>
          <a:p>
            <a:r>
              <a:rPr lang="es-ES" sz="1400" dirty="0"/>
              <a:t>Base para </a:t>
            </a:r>
            <a:r>
              <a:rPr lang="es-ES" sz="1400" b="1" dirty="0"/>
              <a:t>selección asistida por marcadores (MAS)</a:t>
            </a:r>
            <a:r>
              <a:rPr lang="es-ES" sz="1400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8C1DDF-E56D-7451-0503-BE6A2C4CF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399" y="0"/>
            <a:ext cx="6197599" cy="6857999"/>
          </a:xfrm>
          <a:prstGeom prst="rect">
            <a:avLst/>
          </a:prstGeom>
        </p:spPr>
      </p:pic>
      <p:sp>
        <p:nvSpPr>
          <p:cNvPr id="6" name="object 9">
            <a:extLst>
              <a:ext uri="{FF2B5EF4-FFF2-40B4-BE49-F238E27FC236}">
                <a16:creationId xmlns:a16="http://schemas.microsoft.com/office/drawing/2014/main" id="{18909E6B-5BD7-D726-FA4D-516A2E6C719D}"/>
              </a:ext>
            </a:extLst>
          </p:cNvPr>
          <p:cNvSpPr txBox="1"/>
          <p:nvPr/>
        </p:nvSpPr>
        <p:spPr>
          <a:xfrm>
            <a:off x="11685257" y="6414529"/>
            <a:ext cx="291590" cy="28725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467">
              <a:spcBef>
                <a:spcPts val="200"/>
              </a:spcBef>
            </a:pPr>
            <a:r>
              <a:rPr lang="es-ES" sz="1700" b="1" spc="-33" dirty="0">
                <a:solidFill>
                  <a:srgbClr val="2A619C"/>
                </a:solidFill>
                <a:latin typeface="Calibri"/>
                <a:cs typeface="Calibri"/>
              </a:rPr>
              <a:t>11</a:t>
            </a:r>
            <a:endParaRPr sz="17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856" y="195104"/>
            <a:ext cx="2513330" cy="685230"/>
          </a:xfrm>
          <a:prstGeom prst="rect">
            <a:avLst/>
          </a:prstGeom>
        </p:spPr>
        <p:txBody>
          <a:bodyPr vert="horz" wrap="square" lIns="0" tIns="8043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3"/>
              </a:spcBef>
            </a:pPr>
            <a:r>
              <a:rPr spc="-287" dirty="0"/>
              <a:t>Referencias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7814148" y="9727744"/>
            <a:ext cx="242569" cy="471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5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spcBef>
                <a:spcPts val="300"/>
              </a:spcBef>
            </a:pPr>
            <a:fld id="{81D60167-4931-47E6-BA6A-407CBD079E47}" type="slidenum">
              <a:rPr lang="es-PE" spc="-50" smtClean="0"/>
              <a:pPr marL="38100">
                <a:spcBef>
                  <a:spcPts val="300"/>
                </a:spcBef>
              </a:pPr>
              <a:t>12</a:t>
            </a:fld>
            <a:endParaRPr spc="-33" dirty="0"/>
          </a:p>
        </p:txBody>
      </p:sp>
      <p:sp>
        <p:nvSpPr>
          <p:cNvPr id="3" name="object 3"/>
          <p:cNvSpPr txBox="1"/>
          <p:nvPr/>
        </p:nvSpPr>
        <p:spPr>
          <a:xfrm>
            <a:off x="406856" y="982254"/>
            <a:ext cx="10816590" cy="325612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237079" indent="-228611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s-PE" sz="1367" b="1" dirty="0">
                <a:latin typeface="Calibri"/>
                <a:cs typeface="Calibri"/>
              </a:rPr>
              <a:t>Marie </a:t>
            </a:r>
            <a:r>
              <a:rPr lang="es-PE" sz="1367" b="1" dirty="0" err="1">
                <a:latin typeface="Calibri"/>
                <a:cs typeface="Calibri"/>
              </a:rPr>
              <a:t>Serrie</a:t>
            </a:r>
            <a:r>
              <a:rPr lang="es-PE" sz="1367" b="1" dirty="0">
                <a:latin typeface="Calibri"/>
                <a:cs typeface="Calibri"/>
              </a:rPr>
              <a:t>, Vincent Segura, Alain Blanc, Laurent Brun, </a:t>
            </a:r>
            <a:r>
              <a:rPr lang="es-PE" sz="1367" b="1" dirty="0" err="1">
                <a:latin typeface="Calibri"/>
                <a:cs typeface="Calibri"/>
              </a:rPr>
              <a:t>Naïma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Dlalah</a:t>
            </a:r>
            <a:r>
              <a:rPr lang="es-PE" sz="1367" b="1" dirty="0">
                <a:latin typeface="Calibri"/>
                <a:cs typeface="Calibri"/>
              </a:rPr>
              <a:t>, Frédéric Gilles, </a:t>
            </a:r>
            <a:r>
              <a:rPr lang="es-PE" sz="1367" b="1" dirty="0" err="1">
                <a:latin typeface="Calibri"/>
                <a:cs typeface="Calibri"/>
              </a:rPr>
              <a:t>Laure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Heurtevin</a:t>
            </a:r>
            <a:r>
              <a:rPr lang="es-PE" sz="1367" b="1" dirty="0">
                <a:latin typeface="Calibri"/>
                <a:cs typeface="Calibri"/>
              </a:rPr>
              <a:t>, Mathilde Le </a:t>
            </a:r>
            <a:r>
              <a:rPr lang="es-PE" sz="1367" b="1" dirty="0" err="1">
                <a:latin typeface="Calibri"/>
                <a:cs typeface="Calibri"/>
              </a:rPr>
              <a:t>Pans</a:t>
            </a:r>
            <a:r>
              <a:rPr lang="es-PE" sz="1367" b="1" dirty="0">
                <a:latin typeface="Calibri"/>
                <a:cs typeface="Calibri"/>
              </a:rPr>
              <a:t>, Véronique </a:t>
            </a:r>
            <a:r>
              <a:rPr lang="es-PE" sz="1367" b="1" dirty="0" err="1">
                <a:latin typeface="Calibri"/>
                <a:cs typeface="Calibri"/>
              </a:rPr>
              <a:t>Signoret</a:t>
            </a:r>
            <a:r>
              <a:rPr lang="es-PE" sz="1367" b="1" dirty="0">
                <a:latin typeface="Calibri"/>
                <a:cs typeface="Calibri"/>
              </a:rPr>
              <a:t>, Sabrina </a:t>
            </a:r>
            <a:r>
              <a:rPr lang="es-PE" sz="1367" b="1" dirty="0" err="1">
                <a:latin typeface="Calibri"/>
                <a:cs typeface="Calibri"/>
              </a:rPr>
              <a:t>Viret</a:t>
            </a:r>
            <a:r>
              <a:rPr lang="es-PE" sz="1367" b="1" dirty="0">
                <a:latin typeface="Calibri"/>
                <a:cs typeface="Calibri"/>
              </a:rPr>
              <a:t>, Jean-Marc </a:t>
            </a:r>
            <a:r>
              <a:rPr lang="es-PE" sz="1367" b="1" dirty="0" err="1">
                <a:latin typeface="Calibri"/>
                <a:cs typeface="Calibri"/>
              </a:rPr>
              <a:t>Audergon</a:t>
            </a:r>
            <a:r>
              <a:rPr lang="es-PE" sz="1367" b="1" dirty="0">
                <a:latin typeface="Calibri"/>
                <a:cs typeface="Calibri"/>
              </a:rPr>
              <a:t>, </a:t>
            </a:r>
            <a:r>
              <a:rPr lang="es-PE" sz="1367" b="1" dirty="0" err="1">
                <a:latin typeface="Calibri"/>
                <a:cs typeface="Calibri"/>
              </a:rPr>
              <a:t>Bénédicte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Quilot</a:t>
            </a:r>
            <a:r>
              <a:rPr lang="es-PE" sz="1367" b="1" dirty="0">
                <a:latin typeface="Calibri"/>
                <a:cs typeface="Calibri"/>
              </a:rPr>
              <a:t>, </a:t>
            </a:r>
            <a:r>
              <a:rPr lang="es-PE" sz="1367" b="1" dirty="0" err="1">
                <a:latin typeface="Calibri"/>
                <a:cs typeface="Calibri"/>
              </a:rPr>
              <a:t>Morgane</a:t>
            </a:r>
            <a:r>
              <a:rPr lang="es-PE" sz="1367" b="1" dirty="0">
                <a:latin typeface="Calibri"/>
                <a:cs typeface="Calibri"/>
              </a:rPr>
              <a:t> Roth, </a:t>
            </a:r>
            <a:r>
              <a:rPr lang="es-PE" sz="1367" b="1" dirty="0" err="1">
                <a:latin typeface="Calibri"/>
                <a:cs typeface="Calibri"/>
              </a:rPr>
              <a:t>Multi-environment</a:t>
            </a:r>
            <a:r>
              <a:rPr lang="es-PE" sz="1367" b="1" dirty="0">
                <a:latin typeface="Calibri"/>
                <a:cs typeface="Calibri"/>
              </a:rPr>
              <a:t> GWAS </a:t>
            </a:r>
            <a:r>
              <a:rPr lang="es-PE" sz="1367" b="1" dirty="0" err="1">
                <a:latin typeface="Calibri"/>
                <a:cs typeface="Calibri"/>
              </a:rPr>
              <a:t>uncovers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markers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associated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to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biotic</a:t>
            </a:r>
            <a:r>
              <a:rPr lang="es-PE" sz="1367" b="1" dirty="0">
                <a:latin typeface="Calibri"/>
                <a:cs typeface="Calibri"/>
              </a:rPr>
              <a:t> stress response and </a:t>
            </a:r>
            <a:r>
              <a:rPr lang="es-PE" sz="1367" b="1" dirty="0" err="1">
                <a:latin typeface="Calibri"/>
                <a:cs typeface="Calibri"/>
              </a:rPr>
              <a:t>genotype-by-environment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interactions</a:t>
            </a:r>
            <a:r>
              <a:rPr lang="es-PE" sz="1367" b="1" dirty="0">
                <a:latin typeface="Calibri"/>
                <a:cs typeface="Calibri"/>
              </a:rPr>
              <a:t> in </a:t>
            </a:r>
            <a:r>
              <a:rPr lang="es-PE" sz="1367" b="1" dirty="0" err="1">
                <a:latin typeface="Calibri"/>
                <a:cs typeface="Calibri"/>
              </a:rPr>
              <a:t>stone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fruit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trees</a:t>
            </a:r>
            <a:r>
              <a:rPr lang="es-PE" sz="1367" b="1" dirty="0">
                <a:latin typeface="Calibri"/>
                <a:cs typeface="Calibri"/>
              </a:rPr>
              <a:t>, </a:t>
            </a:r>
            <a:r>
              <a:rPr lang="es-PE" sz="1367" b="1" dirty="0" err="1">
                <a:latin typeface="Calibri"/>
                <a:cs typeface="Calibri"/>
              </a:rPr>
              <a:t>Horticulture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Research</a:t>
            </a:r>
            <a:r>
              <a:rPr lang="es-PE" sz="1367" b="1" dirty="0">
                <a:latin typeface="Calibri"/>
                <a:cs typeface="Calibri"/>
              </a:rPr>
              <a:t>, </a:t>
            </a:r>
            <a:r>
              <a:rPr lang="es-PE" sz="1367" b="1" dirty="0" err="1">
                <a:latin typeface="Calibri"/>
                <a:cs typeface="Calibri"/>
              </a:rPr>
              <a:t>Volume</a:t>
            </a:r>
            <a:r>
              <a:rPr lang="es-PE" sz="1367" b="1" dirty="0">
                <a:latin typeface="Calibri"/>
                <a:cs typeface="Calibri"/>
              </a:rPr>
              <a:t> 12, </a:t>
            </a:r>
            <a:r>
              <a:rPr lang="es-PE" sz="1367" b="1" dirty="0" err="1">
                <a:latin typeface="Calibri"/>
                <a:cs typeface="Calibri"/>
              </a:rPr>
              <a:t>Issue</a:t>
            </a:r>
            <a:r>
              <a:rPr lang="es-PE" sz="1367" b="1" dirty="0">
                <a:latin typeface="Calibri"/>
                <a:cs typeface="Calibri"/>
              </a:rPr>
              <a:t> 7, </a:t>
            </a:r>
            <a:r>
              <a:rPr lang="es-PE" sz="1367" b="1" dirty="0" err="1">
                <a:latin typeface="Calibri"/>
                <a:cs typeface="Calibri"/>
              </a:rPr>
              <a:t>July</a:t>
            </a:r>
            <a:r>
              <a:rPr lang="es-PE" sz="1367" b="1" dirty="0">
                <a:latin typeface="Calibri"/>
                <a:cs typeface="Calibri"/>
              </a:rPr>
              <a:t> 2025, uhaf088, </a:t>
            </a:r>
            <a:r>
              <a:rPr lang="es-PE" sz="1367" b="1" dirty="0">
                <a:latin typeface="Calibri"/>
                <a:cs typeface="Calibri"/>
                <a:hlinkClick r:id="rId2"/>
              </a:rPr>
              <a:t>https://doi.org/10.1093/hr/uhaf088</a:t>
            </a:r>
            <a:endParaRPr lang="es-PE" sz="1367" b="1" dirty="0">
              <a:latin typeface="Calibri"/>
              <a:cs typeface="Calibri"/>
            </a:endParaRPr>
          </a:p>
          <a:p>
            <a:pPr marL="8468">
              <a:spcBef>
                <a:spcPts val="83"/>
              </a:spcBef>
            </a:pPr>
            <a:endParaRPr lang="es-PE" sz="1367" b="1" dirty="0">
              <a:latin typeface="Calibri"/>
              <a:cs typeface="Calibri"/>
            </a:endParaRPr>
          </a:p>
          <a:p>
            <a:pPr marL="237079" indent="-228611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s-PE" sz="1367" b="1" dirty="0">
                <a:latin typeface="Calibri"/>
                <a:cs typeface="Calibri"/>
              </a:rPr>
              <a:t>El-</a:t>
            </a:r>
            <a:r>
              <a:rPr lang="es-PE" sz="1367" b="1" dirty="0" err="1">
                <a:latin typeface="Calibri"/>
                <a:cs typeface="Calibri"/>
              </a:rPr>
              <a:t>Ganainy</a:t>
            </a:r>
            <a:r>
              <a:rPr lang="es-PE" sz="1367" b="1" dirty="0">
                <a:latin typeface="Calibri"/>
                <a:cs typeface="Calibri"/>
              </a:rPr>
              <a:t>, S. M., Ismail, A. M., </a:t>
            </a:r>
            <a:r>
              <a:rPr lang="es-PE" sz="1367" b="1" dirty="0" err="1">
                <a:latin typeface="Calibri"/>
                <a:cs typeface="Calibri"/>
              </a:rPr>
              <a:t>Iqbal</a:t>
            </a:r>
            <a:r>
              <a:rPr lang="es-PE" sz="1367" b="1" dirty="0">
                <a:latin typeface="Calibri"/>
                <a:cs typeface="Calibri"/>
              </a:rPr>
              <a:t>, Z., </a:t>
            </a:r>
            <a:r>
              <a:rPr lang="es-PE" sz="1367" b="1" dirty="0" err="1">
                <a:latin typeface="Calibri"/>
                <a:cs typeface="Calibri"/>
              </a:rPr>
              <a:t>Elshewy</a:t>
            </a:r>
            <a:r>
              <a:rPr lang="es-PE" sz="1367" b="1" dirty="0">
                <a:latin typeface="Calibri"/>
                <a:cs typeface="Calibri"/>
              </a:rPr>
              <a:t>, E. S., </a:t>
            </a:r>
            <a:r>
              <a:rPr lang="es-PE" sz="1367" b="1" dirty="0" err="1">
                <a:latin typeface="Calibri"/>
                <a:cs typeface="Calibri"/>
              </a:rPr>
              <a:t>Alhudaib</a:t>
            </a:r>
            <a:r>
              <a:rPr lang="es-PE" sz="1367" b="1" dirty="0">
                <a:latin typeface="Calibri"/>
                <a:cs typeface="Calibri"/>
              </a:rPr>
              <a:t>, K. A., </a:t>
            </a:r>
            <a:r>
              <a:rPr lang="es-PE" sz="1367" b="1" dirty="0" err="1">
                <a:latin typeface="Calibri"/>
                <a:cs typeface="Calibri"/>
              </a:rPr>
              <a:t>Almaghasla</a:t>
            </a:r>
            <a:r>
              <a:rPr lang="es-PE" sz="1367" b="1" dirty="0">
                <a:latin typeface="Calibri"/>
                <a:cs typeface="Calibri"/>
              </a:rPr>
              <a:t>, M. I., &amp; </a:t>
            </a:r>
            <a:r>
              <a:rPr lang="es-PE" sz="1367" b="1" dirty="0" err="1">
                <a:latin typeface="Calibri"/>
                <a:cs typeface="Calibri"/>
              </a:rPr>
              <a:t>Magistà</a:t>
            </a:r>
            <a:r>
              <a:rPr lang="es-PE" sz="1367" b="1" dirty="0">
                <a:latin typeface="Calibri"/>
                <a:cs typeface="Calibri"/>
              </a:rPr>
              <a:t>, D. (2022). </a:t>
            </a:r>
            <a:r>
              <a:rPr lang="es-PE" sz="1367" b="1" dirty="0" err="1">
                <a:latin typeface="Calibri"/>
                <a:cs typeface="Calibri"/>
              </a:rPr>
              <a:t>Diversity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among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Lasiodiplodia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Species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Causing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Dieback</a:t>
            </a:r>
            <a:r>
              <a:rPr lang="es-PE" sz="1367" b="1" dirty="0">
                <a:latin typeface="Calibri"/>
                <a:cs typeface="Calibri"/>
              </a:rPr>
              <a:t>, </a:t>
            </a:r>
            <a:r>
              <a:rPr lang="es-PE" sz="1367" b="1" dirty="0" err="1">
                <a:latin typeface="Calibri"/>
                <a:cs typeface="Calibri"/>
              </a:rPr>
              <a:t>Root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Rot</a:t>
            </a:r>
            <a:r>
              <a:rPr lang="es-PE" sz="1367" b="1" dirty="0">
                <a:latin typeface="Calibri"/>
                <a:cs typeface="Calibri"/>
              </a:rPr>
              <a:t> and </a:t>
            </a:r>
            <a:r>
              <a:rPr lang="es-PE" sz="1367" b="1" dirty="0" err="1">
                <a:latin typeface="Calibri"/>
                <a:cs typeface="Calibri"/>
              </a:rPr>
              <a:t>Leaf</a:t>
            </a:r>
            <a:r>
              <a:rPr lang="es-PE" sz="1367" b="1" dirty="0">
                <a:latin typeface="Calibri"/>
                <a:cs typeface="Calibri"/>
              </a:rPr>
              <a:t> Spot </a:t>
            </a:r>
            <a:r>
              <a:rPr lang="es-PE" sz="1367" b="1" dirty="0" err="1">
                <a:latin typeface="Calibri"/>
                <a:cs typeface="Calibri"/>
              </a:rPr>
              <a:t>on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Fruit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Trees</a:t>
            </a:r>
            <a:r>
              <a:rPr lang="es-PE" sz="1367" b="1" dirty="0">
                <a:latin typeface="Calibri"/>
                <a:cs typeface="Calibri"/>
              </a:rPr>
              <a:t> in </a:t>
            </a:r>
            <a:r>
              <a:rPr lang="es-PE" sz="1367" b="1" dirty="0" err="1">
                <a:latin typeface="Calibri"/>
                <a:cs typeface="Calibri"/>
              </a:rPr>
              <a:t>Egypt</a:t>
            </a:r>
            <a:r>
              <a:rPr lang="es-PE" sz="1367" b="1" dirty="0">
                <a:latin typeface="Calibri"/>
                <a:cs typeface="Calibri"/>
              </a:rPr>
              <a:t>, and a </a:t>
            </a:r>
            <a:r>
              <a:rPr lang="es-PE" sz="1367" b="1" dirty="0" err="1">
                <a:latin typeface="Calibri"/>
                <a:cs typeface="Calibri"/>
              </a:rPr>
              <a:t>Description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of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Lasiodiplodia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newvalleyensis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sp</a:t>
            </a:r>
            <a:r>
              <a:rPr lang="es-PE" sz="1367" b="1" dirty="0">
                <a:latin typeface="Calibri"/>
                <a:cs typeface="Calibri"/>
              </a:rPr>
              <a:t>. nov. </a:t>
            </a:r>
            <a:r>
              <a:rPr lang="es-PE" sz="1367" b="1" dirty="0" err="1">
                <a:latin typeface="Calibri"/>
                <a:cs typeface="Calibri"/>
              </a:rPr>
              <a:t>Journal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of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Fungi</a:t>
            </a:r>
            <a:r>
              <a:rPr lang="es-PE" sz="1367" b="1" dirty="0">
                <a:latin typeface="Calibri"/>
                <a:cs typeface="Calibri"/>
              </a:rPr>
              <a:t>, 8(11), 1203.</a:t>
            </a:r>
          </a:p>
          <a:p>
            <a:pPr marL="8468">
              <a:spcBef>
                <a:spcPts val="83"/>
              </a:spcBef>
            </a:pPr>
            <a:endParaRPr lang="es-PE" sz="1367" b="1" dirty="0">
              <a:latin typeface="Calibri"/>
              <a:cs typeface="Calibri"/>
            </a:endParaRPr>
          </a:p>
          <a:p>
            <a:pPr marL="237079" indent="-228611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s-PE" sz="1367" b="1" dirty="0" err="1">
                <a:latin typeface="Calibri"/>
                <a:cs typeface="Calibri"/>
              </a:rPr>
              <a:t>Foulongne</a:t>
            </a:r>
            <a:r>
              <a:rPr lang="es-PE" sz="1367" b="1" dirty="0">
                <a:latin typeface="Calibri"/>
                <a:cs typeface="Calibri"/>
              </a:rPr>
              <a:t>   M, Pascal   T, Pfeiffer   F. et al.  </a:t>
            </a:r>
            <a:r>
              <a:rPr lang="es-PE" sz="1367" b="1" dirty="0" err="1">
                <a:latin typeface="Calibri"/>
                <a:cs typeface="Calibri"/>
              </a:rPr>
              <a:t>QTLs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for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powdery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mildew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resistance</a:t>
            </a:r>
            <a:r>
              <a:rPr lang="es-PE" sz="1367" b="1" dirty="0">
                <a:latin typeface="Calibri"/>
                <a:cs typeface="Calibri"/>
              </a:rPr>
              <a:t> in </a:t>
            </a:r>
            <a:r>
              <a:rPr lang="es-PE" sz="1367" b="1" dirty="0" err="1">
                <a:latin typeface="Calibri"/>
                <a:cs typeface="Calibri"/>
              </a:rPr>
              <a:t>peach</a:t>
            </a:r>
            <a:r>
              <a:rPr lang="es-PE" sz="1367" b="1" dirty="0">
                <a:latin typeface="Calibri"/>
                <a:cs typeface="Calibri"/>
              </a:rPr>
              <a:t> ×</a:t>
            </a:r>
            <a:r>
              <a:rPr lang="es-PE" sz="1367" b="1" dirty="0" err="1">
                <a:latin typeface="Calibri"/>
                <a:cs typeface="Calibri"/>
              </a:rPr>
              <a:t>Prunus</a:t>
            </a:r>
            <a:r>
              <a:rPr lang="es-PE" sz="1367" b="1" dirty="0">
                <a:latin typeface="Calibri"/>
                <a:cs typeface="Calibri"/>
              </a:rPr>
              <a:t> davidiana </a:t>
            </a:r>
            <a:r>
              <a:rPr lang="es-PE" sz="1367" b="1" dirty="0" err="1">
                <a:latin typeface="Calibri"/>
                <a:cs typeface="Calibri"/>
              </a:rPr>
              <a:t>crosses</a:t>
            </a:r>
            <a:r>
              <a:rPr lang="es-PE" sz="1367" b="1" dirty="0">
                <a:latin typeface="Calibri"/>
                <a:cs typeface="Calibri"/>
              </a:rPr>
              <a:t>: </a:t>
            </a:r>
            <a:r>
              <a:rPr lang="es-PE" sz="1367" b="1" dirty="0" err="1">
                <a:latin typeface="Calibri"/>
                <a:cs typeface="Calibri"/>
              </a:rPr>
              <a:t>consistency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across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generations</a:t>
            </a:r>
            <a:r>
              <a:rPr lang="es-PE" sz="1367" b="1" dirty="0">
                <a:latin typeface="Calibri"/>
                <a:cs typeface="Calibri"/>
              </a:rPr>
              <a:t> and </a:t>
            </a:r>
            <a:r>
              <a:rPr lang="es-PE" sz="1367" b="1" dirty="0" err="1">
                <a:latin typeface="Calibri"/>
                <a:cs typeface="Calibri"/>
              </a:rPr>
              <a:t>environments</a:t>
            </a:r>
            <a:r>
              <a:rPr lang="es-PE" sz="1367" b="1" dirty="0">
                <a:latin typeface="Calibri"/>
                <a:cs typeface="Calibri"/>
              </a:rPr>
              <a:t>. Mol </a:t>
            </a:r>
            <a:r>
              <a:rPr lang="es-PE" sz="1367" b="1" dirty="0" err="1">
                <a:latin typeface="Calibri"/>
                <a:cs typeface="Calibri"/>
              </a:rPr>
              <a:t>Breed</a:t>
            </a:r>
            <a:r>
              <a:rPr lang="es-PE" sz="1367" b="1" dirty="0">
                <a:latin typeface="Calibri"/>
                <a:cs typeface="Calibri"/>
              </a:rPr>
              <a:t>. 2003;12:33–50</a:t>
            </a:r>
          </a:p>
          <a:p>
            <a:pPr marL="8468">
              <a:spcBef>
                <a:spcPts val="83"/>
              </a:spcBef>
            </a:pPr>
            <a:endParaRPr lang="en-US" sz="1367" b="1" dirty="0">
              <a:latin typeface="Calibri"/>
              <a:cs typeface="Calibri"/>
            </a:endParaRPr>
          </a:p>
          <a:p>
            <a:pPr marL="237079" indent="-228611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s-PE" sz="1367" b="1" dirty="0">
                <a:latin typeface="Calibri"/>
                <a:cs typeface="Calibri"/>
              </a:rPr>
              <a:t>Verde   I, Abbott   AG, </a:t>
            </a:r>
            <a:r>
              <a:rPr lang="es-PE" sz="1367" b="1" dirty="0" err="1">
                <a:latin typeface="Calibri"/>
                <a:cs typeface="Calibri"/>
              </a:rPr>
              <a:t>Scalabrin</a:t>
            </a:r>
            <a:r>
              <a:rPr lang="es-PE" sz="1367" b="1" dirty="0">
                <a:latin typeface="Calibri"/>
                <a:cs typeface="Calibri"/>
              </a:rPr>
              <a:t>   S. et al.  </a:t>
            </a:r>
            <a:r>
              <a:rPr lang="es-PE" sz="1367" b="1" dirty="0" err="1">
                <a:latin typeface="Calibri"/>
                <a:cs typeface="Calibri"/>
              </a:rPr>
              <a:t>The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high-quality</a:t>
            </a:r>
            <a:r>
              <a:rPr lang="es-PE" sz="1367" b="1" dirty="0">
                <a:latin typeface="Calibri"/>
                <a:cs typeface="Calibri"/>
              </a:rPr>
              <a:t> draft </a:t>
            </a:r>
            <a:r>
              <a:rPr lang="es-PE" sz="1367" b="1" dirty="0" err="1">
                <a:latin typeface="Calibri"/>
                <a:cs typeface="Calibri"/>
              </a:rPr>
              <a:t>genome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of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peach</a:t>
            </a:r>
            <a:r>
              <a:rPr lang="es-PE" sz="1367" b="1" dirty="0">
                <a:latin typeface="Calibri"/>
                <a:cs typeface="Calibri"/>
              </a:rPr>
              <a:t> (</a:t>
            </a:r>
            <a:r>
              <a:rPr lang="es-PE" sz="1367" b="1" dirty="0" err="1">
                <a:latin typeface="Calibri"/>
                <a:cs typeface="Calibri"/>
              </a:rPr>
              <a:t>Prunus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persica</a:t>
            </a:r>
            <a:r>
              <a:rPr lang="es-PE" sz="1367" b="1" dirty="0">
                <a:latin typeface="Calibri"/>
                <a:cs typeface="Calibri"/>
              </a:rPr>
              <a:t>) </a:t>
            </a:r>
            <a:r>
              <a:rPr lang="es-PE" sz="1367" b="1" dirty="0" err="1">
                <a:latin typeface="Calibri"/>
                <a:cs typeface="Calibri"/>
              </a:rPr>
              <a:t>identifies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unique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patterns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of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genetic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diversity</a:t>
            </a:r>
            <a:r>
              <a:rPr lang="es-PE" sz="1367" b="1" dirty="0">
                <a:latin typeface="Calibri"/>
                <a:cs typeface="Calibri"/>
              </a:rPr>
              <a:t>, </a:t>
            </a:r>
            <a:r>
              <a:rPr lang="es-PE" sz="1367" b="1" dirty="0" err="1">
                <a:latin typeface="Calibri"/>
                <a:cs typeface="Calibri"/>
              </a:rPr>
              <a:t>domestication</a:t>
            </a:r>
            <a:r>
              <a:rPr lang="es-PE" sz="1367" b="1" dirty="0">
                <a:latin typeface="Calibri"/>
                <a:cs typeface="Calibri"/>
              </a:rPr>
              <a:t> and </a:t>
            </a:r>
            <a:r>
              <a:rPr lang="es-PE" sz="1367" b="1" dirty="0" err="1">
                <a:latin typeface="Calibri"/>
                <a:cs typeface="Calibri"/>
              </a:rPr>
              <a:t>genome</a:t>
            </a:r>
            <a:r>
              <a:rPr lang="es-PE" sz="1367" b="1" dirty="0">
                <a:latin typeface="Calibri"/>
                <a:cs typeface="Calibri"/>
              </a:rPr>
              <a:t> </a:t>
            </a:r>
            <a:r>
              <a:rPr lang="es-PE" sz="1367" b="1" dirty="0" err="1">
                <a:latin typeface="Calibri"/>
                <a:cs typeface="Calibri"/>
              </a:rPr>
              <a:t>evolution</a:t>
            </a:r>
            <a:r>
              <a:rPr lang="es-PE" sz="1367" b="1" dirty="0">
                <a:latin typeface="Calibri"/>
                <a:cs typeface="Calibri"/>
              </a:rPr>
              <a:t>. </a:t>
            </a:r>
            <a:r>
              <a:rPr lang="es-PE" sz="1367" b="1" dirty="0" err="1">
                <a:latin typeface="Calibri"/>
                <a:cs typeface="Calibri"/>
              </a:rPr>
              <a:t>Nat</a:t>
            </a:r>
            <a:r>
              <a:rPr lang="es-PE" sz="1367" b="1" dirty="0">
                <a:latin typeface="Calibri"/>
                <a:cs typeface="Calibri"/>
              </a:rPr>
              <a:t> Genet. 2013;45:487–94</a:t>
            </a:r>
          </a:p>
          <a:p>
            <a:pPr marL="237079" indent="-228611">
              <a:spcBef>
                <a:spcPts val="83"/>
              </a:spcBef>
              <a:buFont typeface="Arial" panose="020B0604020202020204" pitchFamily="34" charset="0"/>
              <a:buChar char="•"/>
            </a:pPr>
            <a:endParaRPr lang="es-PE" sz="1367" b="1" dirty="0">
              <a:latin typeface="Calibri"/>
              <a:cs typeface="Calibri"/>
            </a:endParaRP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1EC3C276-A693-A24D-7BEC-34D3AFEB6405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0370769" y="9744623"/>
            <a:ext cx="2258059" cy="384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467">
              <a:spcBef>
                <a:spcPts val="177"/>
              </a:spcBef>
            </a:pPr>
            <a:r>
              <a:rPr lang="es-PE" spc="-45">
                <a:solidFill>
                  <a:srgbClr val="2A619C"/>
                </a:solidFill>
              </a:rPr>
              <a:t>Carla</a:t>
            </a:r>
            <a:r>
              <a:rPr lang="es-PE" spc="-75">
                <a:solidFill>
                  <a:srgbClr val="2A619C"/>
                </a:solidFill>
              </a:rPr>
              <a:t> </a:t>
            </a:r>
            <a:r>
              <a:rPr lang="es-PE" spc="-60">
                <a:solidFill>
                  <a:srgbClr val="2A619C"/>
                </a:solidFill>
              </a:rPr>
              <a:t>Saldaña</a:t>
            </a:r>
            <a:r>
              <a:rPr lang="es-PE" spc="-70">
                <a:solidFill>
                  <a:srgbClr val="2A619C"/>
                </a:solidFill>
              </a:rPr>
              <a:t> </a:t>
            </a:r>
            <a:r>
              <a:rPr lang="es-PE" spc="-40">
                <a:solidFill>
                  <a:srgbClr val="2A619C"/>
                </a:solidFill>
              </a:rPr>
              <a:t>Serrano</a:t>
            </a:r>
            <a:endParaRPr spc="-27" dirty="0"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9BD17473-59EB-B28C-D52C-90C72B24907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5085852" y="9744623"/>
            <a:ext cx="2060575" cy="384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467">
              <a:spcBef>
                <a:spcPts val="177"/>
              </a:spcBef>
            </a:pPr>
            <a:r>
              <a:rPr lang="es-PE" spc="-60">
                <a:solidFill>
                  <a:srgbClr val="2A619C"/>
                </a:solidFill>
              </a:rPr>
              <a:t>Diversidad</a:t>
            </a:r>
            <a:r>
              <a:rPr lang="es-PE" spc="-50">
                <a:solidFill>
                  <a:srgbClr val="2A619C"/>
                </a:solidFill>
              </a:rPr>
              <a:t> </a:t>
            </a:r>
            <a:r>
              <a:rPr lang="es-PE" spc="-55">
                <a:solidFill>
                  <a:srgbClr val="2A619C"/>
                </a:solidFill>
              </a:rPr>
              <a:t>Genética</a:t>
            </a:r>
            <a:endParaRPr sz="1200" spc="-37" dirty="0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444DB88E-2BD3-7D1F-F349-18249271C930}"/>
              </a:ext>
            </a:extLst>
          </p:cNvPr>
          <p:cNvSpPr txBox="1"/>
          <p:nvPr/>
        </p:nvSpPr>
        <p:spPr>
          <a:xfrm>
            <a:off x="11685257" y="6414529"/>
            <a:ext cx="291590" cy="28725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467">
              <a:spcBef>
                <a:spcPts val="200"/>
              </a:spcBef>
            </a:pPr>
            <a:r>
              <a:rPr lang="es-ES" sz="1700" b="1" spc="-33" dirty="0">
                <a:solidFill>
                  <a:srgbClr val="2A619C"/>
                </a:solidFill>
                <a:latin typeface="Calibri"/>
                <a:cs typeface="Calibri"/>
              </a:rPr>
              <a:t>12</a:t>
            </a:r>
            <a:endParaRPr sz="17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92600" y="129264"/>
            <a:ext cx="4768163" cy="776318"/>
          </a:xfrm>
          <a:prstGeom prst="rect">
            <a:avLst/>
          </a:prstGeom>
        </p:spPr>
        <p:txBody>
          <a:bodyPr vert="horz" wrap="square" lIns="0" tIns="52530" rIns="0" bIns="0" rtlCol="0" anchor="ctr">
            <a:spAutoFit/>
          </a:bodyPr>
          <a:lstStyle/>
          <a:p>
            <a:pPr marL="345034">
              <a:lnSpc>
                <a:spcPct val="100000"/>
              </a:lnSpc>
              <a:spcBef>
                <a:spcPts val="90"/>
              </a:spcBef>
            </a:pPr>
            <a:r>
              <a:rPr sz="4700" spc="-240" dirty="0"/>
              <a:t>Introducción</a:t>
            </a:r>
            <a:endParaRPr sz="4700" dirty="0"/>
          </a:p>
        </p:txBody>
      </p:sp>
      <p:sp>
        <p:nvSpPr>
          <p:cNvPr id="6" name="object 6"/>
          <p:cNvSpPr txBox="1"/>
          <p:nvPr/>
        </p:nvSpPr>
        <p:spPr>
          <a:xfrm>
            <a:off x="7160769" y="5765009"/>
            <a:ext cx="3799987" cy="687988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8467" algn="ctr">
              <a:spcBef>
                <a:spcPts val="83"/>
              </a:spcBef>
            </a:pPr>
            <a:r>
              <a:rPr lang="es-ES" sz="1467" b="1" dirty="0">
                <a:cs typeface="Calibri"/>
              </a:rPr>
              <a:t>Se buscó identificar genes candidatos para mejorar la resistencia y entender cómo el ambiente modula su expresión.</a:t>
            </a:r>
            <a:endParaRPr sz="1467" b="1" dirty="0"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3531" y="5856091"/>
            <a:ext cx="4447539" cy="472351"/>
          </a:xfrm>
          <a:prstGeom prst="rect">
            <a:avLst/>
          </a:prstGeom>
        </p:spPr>
        <p:txBody>
          <a:bodyPr vert="horz" wrap="square" lIns="0" tIns="41063" rIns="0" bIns="0" rtlCol="0">
            <a:spAutoFit/>
          </a:bodyPr>
          <a:lstStyle/>
          <a:p>
            <a:pPr marL="8467" algn="ctr">
              <a:spcBef>
                <a:spcPts val="323"/>
              </a:spcBef>
            </a:pPr>
            <a:r>
              <a:rPr lang="es-ES" sz="1400" dirty="0">
                <a:ea typeface="Calibri" panose="020F0502020204030204" pitchFamily="34" charset="0"/>
                <a:cs typeface="Calibri" panose="020F0502020204030204" pitchFamily="34" charset="0"/>
              </a:rPr>
              <a:t>El reto: las </a:t>
            </a:r>
            <a:r>
              <a:rPr lang="es-ES" sz="1400" b="1" dirty="0">
                <a:ea typeface="Calibri" panose="020F0502020204030204" pitchFamily="34" charset="0"/>
                <a:cs typeface="Calibri" panose="020F0502020204030204" pitchFamily="34" charset="0"/>
              </a:rPr>
              <a:t>interacciones G×E</a:t>
            </a:r>
            <a:r>
              <a:rPr lang="es-ES" sz="1400" dirty="0">
                <a:ea typeface="Calibri" panose="020F0502020204030204" pitchFamily="34" charset="0"/>
                <a:cs typeface="Calibri" panose="020F0502020204030204" pitchFamily="34" charset="0"/>
              </a:rPr>
              <a:t> cambian el efecto de los genes entre ambientes.</a:t>
            </a:r>
            <a:endParaRPr sz="1367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7814148" y="9727744"/>
            <a:ext cx="242569" cy="471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5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spcBef>
                <a:spcPts val="300"/>
              </a:spcBef>
            </a:pPr>
            <a:fld id="{81D60167-4931-47E6-BA6A-407CBD079E47}" type="slidenum">
              <a:rPr lang="es-PE" spc="-50" smtClean="0"/>
              <a:pPr marL="38100">
                <a:spcBef>
                  <a:spcPts val="300"/>
                </a:spcBef>
              </a:pPr>
              <a:t>2</a:t>
            </a:fld>
            <a:endParaRPr spc="-33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03AED2CF-F1FF-7EAA-0BDA-2A7D9825DD0C}"/>
              </a:ext>
            </a:extLst>
          </p:cNvPr>
          <p:cNvCxnSpPr/>
          <p:nvPr/>
        </p:nvCxnSpPr>
        <p:spPr>
          <a:xfrm>
            <a:off x="6038115" y="725205"/>
            <a:ext cx="50800" cy="558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086AB03F-0CC7-6595-BB2A-4EDD6117C891}"/>
              </a:ext>
            </a:extLst>
          </p:cNvPr>
          <p:cNvSpPr/>
          <p:nvPr/>
        </p:nvSpPr>
        <p:spPr>
          <a:xfrm rot="10800000">
            <a:off x="2510319" y="896935"/>
            <a:ext cx="203200" cy="1187245"/>
          </a:xfrm>
          <a:prstGeom prst="up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32F7E53-232D-8A6A-0157-C4662156B072}"/>
              </a:ext>
            </a:extLst>
          </p:cNvPr>
          <p:cNvSpPr txBox="1"/>
          <p:nvPr/>
        </p:nvSpPr>
        <p:spPr>
          <a:xfrm>
            <a:off x="473604" y="2251081"/>
            <a:ext cx="2228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/>
              <a:t>Estreses bióticos: Reducen la producción</a:t>
            </a:r>
          </a:p>
        </p:txBody>
      </p:sp>
      <p:sp>
        <p:nvSpPr>
          <p:cNvPr id="24" name="Flecha: hacia arriba 23">
            <a:extLst>
              <a:ext uri="{FF2B5EF4-FFF2-40B4-BE49-F238E27FC236}">
                <a16:creationId xmlns:a16="http://schemas.microsoft.com/office/drawing/2014/main" id="{D35DA6B2-CCAF-FACB-03E4-62FD38661CA5}"/>
              </a:ext>
            </a:extLst>
          </p:cNvPr>
          <p:cNvSpPr/>
          <p:nvPr/>
        </p:nvSpPr>
        <p:spPr>
          <a:xfrm>
            <a:off x="5576948" y="896098"/>
            <a:ext cx="152400" cy="1280953"/>
          </a:xfrm>
          <a:prstGeom prst="up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7869ED6-927B-E797-A5FA-6F7AC0231BF9}"/>
              </a:ext>
            </a:extLst>
          </p:cNvPr>
          <p:cNvSpPr txBox="1"/>
          <p:nvPr/>
        </p:nvSpPr>
        <p:spPr>
          <a:xfrm>
            <a:off x="3655722" y="2140110"/>
            <a:ext cx="222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/>
              <a:t>Ciclos largos</a:t>
            </a:r>
          </a:p>
        </p:txBody>
      </p:sp>
      <p:sp>
        <p:nvSpPr>
          <p:cNvPr id="27" name="Abrir llave 26">
            <a:extLst>
              <a:ext uri="{FF2B5EF4-FFF2-40B4-BE49-F238E27FC236}">
                <a16:creationId xmlns:a16="http://schemas.microsoft.com/office/drawing/2014/main" id="{D7F28ACF-1D37-4DCC-3074-F18E49CF16CB}"/>
              </a:ext>
            </a:extLst>
          </p:cNvPr>
          <p:cNvSpPr/>
          <p:nvPr/>
        </p:nvSpPr>
        <p:spPr>
          <a:xfrm rot="16200000">
            <a:off x="3157702" y="1594771"/>
            <a:ext cx="152400" cy="2567595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05F3671-B001-2BC5-6F7E-6E354C71628A}"/>
              </a:ext>
            </a:extLst>
          </p:cNvPr>
          <p:cNvSpPr txBox="1"/>
          <p:nvPr/>
        </p:nvSpPr>
        <p:spPr>
          <a:xfrm>
            <a:off x="1822061" y="3038912"/>
            <a:ext cx="2629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 err="1"/>
              <a:t>Breeding</a:t>
            </a:r>
            <a:r>
              <a:rPr lang="es-ES" sz="1200" b="1" dirty="0"/>
              <a:t> sostenible =</a:t>
            </a:r>
            <a:r>
              <a:rPr lang="es-ES" sz="1200" dirty="0"/>
              <a:t> combinar resistencia genética + adaptación ambiental.</a:t>
            </a:r>
            <a:endParaRPr lang="es-PE" sz="1200" b="1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FD6F39E-0595-78F4-CB94-34469152206B}"/>
              </a:ext>
            </a:extLst>
          </p:cNvPr>
          <p:cNvSpPr txBox="1"/>
          <p:nvPr/>
        </p:nvSpPr>
        <p:spPr>
          <a:xfrm>
            <a:off x="9505472" y="4473889"/>
            <a:ext cx="200336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200" dirty="0"/>
              <a:t>Modelos GWAS: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PE" sz="1200" dirty="0"/>
              <a:t> Tradicionales (efectos aditivos y no aditivos).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PE" sz="1200" dirty="0" err="1"/>
              <a:t>Multiambiente</a:t>
            </a:r>
            <a:r>
              <a:rPr lang="es-PE" sz="1200" dirty="0"/>
              <a:t> (MTMM, Meta-GWAS)</a:t>
            </a:r>
            <a:endParaRPr lang="es-PE" sz="1200" b="1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4657D2BB-3D00-F0E0-5B26-B012EFD8D864}"/>
              </a:ext>
            </a:extLst>
          </p:cNvPr>
          <p:cNvSpPr txBox="1"/>
          <p:nvPr/>
        </p:nvSpPr>
        <p:spPr>
          <a:xfrm>
            <a:off x="9475302" y="3058273"/>
            <a:ext cx="2033535" cy="46166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7 enfermedades y plagas</a:t>
            </a:r>
            <a:r>
              <a:rPr lang="es-ES" sz="1200" dirty="0"/>
              <a:t> principales</a:t>
            </a:r>
            <a:endParaRPr lang="es-PE" sz="1200" b="1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CBBCDD1-BAC8-C12E-DE27-9FEE4ACE79BD}"/>
              </a:ext>
            </a:extLst>
          </p:cNvPr>
          <p:cNvSpPr txBox="1"/>
          <p:nvPr/>
        </p:nvSpPr>
        <p:spPr>
          <a:xfrm>
            <a:off x="9410130" y="1536321"/>
            <a:ext cx="2180609" cy="46166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206 accesiones de durazno</a:t>
            </a:r>
            <a:r>
              <a:rPr lang="es-ES" sz="1200" dirty="0"/>
              <a:t> y </a:t>
            </a:r>
            <a:r>
              <a:rPr lang="es-ES" sz="1200" b="1" dirty="0"/>
              <a:t>150 de damasco, 5 sitios.</a:t>
            </a:r>
            <a:endParaRPr lang="es-PE" sz="1200" b="1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D35A825-537E-B657-768E-086B97FECE5D}"/>
              </a:ext>
            </a:extLst>
          </p:cNvPr>
          <p:cNvSpPr txBox="1"/>
          <p:nvPr/>
        </p:nvSpPr>
        <p:spPr>
          <a:xfrm>
            <a:off x="6775960" y="920003"/>
            <a:ext cx="4573497" cy="287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67" b="1" u="sng" dirty="0" err="1">
                <a:solidFill>
                  <a:srgbClr val="C00000"/>
                </a:solidFill>
              </a:rPr>
              <a:t>Multi-ambiente</a:t>
            </a:r>
            <a:r>
              <a:rPr lang="es-ES" sz="1267" b="1" u="sng" dirty="0">
                <a:solidFill>
                  <a:srgbClr val="C00000"/>
                </a:solidFill>
              </a:rPr>
              <a:t> GWAS para descubrir genes de resistencia</a:t>
            </a:r>
            <a:endParaRPr lang="es-PE" sz="1200" b="1" dirty="0">
              <a:solidFill>
                <a:srgbClr val="C00000"/>
              </a:solidFill>
            </a:endParaRP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91FD4C06-9EF5-2E5A-7310-E087FB7E4A3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8401213" y="1767154"/>
            <a:ext cx="1008917" cy="151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A64AB757-D59F-9302-1727-7B01292807F6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8401213" y="3284799"/>
            <a:ext cx="1074089" cy="4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8A51D989-5452-0622-6999-980A088CC822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8401213" y="3187719"/>
            <a:ext cx="1104259" cy="1794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50" name="Picture 2" descr="Prunus persica (Nectarine, Peach) | North Carolina Extension Gardener ...">
            <a:extLst>
              <a:ext uri="{FF2B5EF4-FFF2-40B4-BE49-F238E27FC236}">
                <a16:creationId xmlns:a16="http://schemas.microsoft.com/office/drawing/2014/main" id="{82EF34BF-14EB-D607-4090-C7A70B9A9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432" y="920003"/>
            <a:ext cx="1677122" cy="125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DC0A47C-0E67-3FED-9368-B0DED0E99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23" y="730036"/>
            <a:ext cx="1378538" cy="152104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A44B875-B1DE-509B-CB6D-4CB7F057D822}"/>
              </a:ext>
            </a:extLst>
          </p:cNvPr>
          <p:cNvSpPr txBox="1"/>
          <p:nvPr/>
        </p:nvSpPr>
        <p:spPr>
          <a:xfrm>
            <a:off x="-57278" y="6627168"/>
            <a:ext cx="25675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900" dirty="0"/>
              <a:t>(El-</a:t>
            </a:r>
            <a:r>
              <a:rPr lang="es-PE" sz="900" dirty="0" err="1"/>
              <a:t>Ganainy</a:t>
            </a:r>
            <a:r>
              <a:rPr lang="es-PE" sz="900" dirty="0"/>
              <a:t> et al., 2022)</a:t>
            </a:r>
          </a:p>
        </p:txBody>
      </p:sp>
      <p:pic>
        <p:nvPicPr>
          <p:cNvPr id="2054" name="Picture 6" descr="Capítulo 15 Normas de reacción e interacción Genotipo x Ambiente ...">
            <a:extLst>
              <a:ext uri="{FF2B5EF4-FFF2-40B4-BE49-F238E27FC236}">
                <a16:creationId xmlns:a16="http://schemas.microsoft.com/office/drawing/2014/main" id="{3FF41536-3037-657D-FCFA-B156A3697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432" y="3789884"/>
            <a:ext cx="2629670" cy="18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E701235-90DD-93F2-8425-62C7E08DA6BC}"/>
              </a:ext>
            </a:extLst>
          </p:cNvPr>
          <p:cNvSpPr txBox="1"/>
          <p:nvPr/>
        </p:nvSpPr>
        <p:spPr>
          <a:xfrm>
            <a:off x="3578959" y="2298563"/>
            <a:ext cx="2381534" cy="472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200" b="1" dirty="0"/>
              <a:t>Durazno (</a:t>
            </a:r>
            <a:r>
              <a:rPr lang="es-ES" sz="1200" b="1" i="1" dirty="0" err="1"/>
              <a:t>Prunus</a:t>
            </a:r>
            <a:r>
              <a:rPr lang="es-ES" sz="1200" b="1" i="1" dirty="0"/>
              <a:t> </a:t>
            </a:r>
            <a:r>
              <a:rPr lang="es-ES" sz="1200" b="1" i="1" dirty="0" err="1"/>
              <a:t>persica</a:t>
            </a:r>
            <a:r>
              <a:rPr lang="es-ES" sz="1200" b="1" dirty="0"/>
              <a:t>)</a:t>
            </a:r>
            <a:r>
              <a:rPr lang="es-ES" sz="1200" dirty="0"/>
              <a:t> - </a:t>
            </a:r>
            <a:r>
              <a:rPr lang="es-ES" sz="1200" b="1" dirty="0"/>
              <a:t>damasco (</a:t>
            </a:r>
            <a:r>
              <a:rPr lang="es-ES" sz="1200" b="1" i="1" dirty="0" err="1"/>
              <a:t>Prunus</a:t>
            </a:r>
            <a:r>
              <a:rPr lang="es-ES" sz="1200" b="1" i="1" dirty="0"/>
              <a:t> </a:t>
            </a:r>
            <a:r>
              <a:rPr lang="es-ES" sz="1200" b="1" i="1" dirty="0" err="1"/>
              <a:t>armeniaca</a:t>
            </a:r>
            <a:r>
              <a:rPr lang="es-ES" sz="1200" b="1" dirty="0"/>
              <a:t>)</a:t>
            </a:r>
            <a:r>
              <a:rPr lang="es-ES" sz="1200" dirty="0"/>
              <a:t>.</a:t>
            </a:r>
            <a:endParaRPr lang="es-PE" sz="1200" dirty="0"/>
          </a:p>
        </p:txBody>
      </p:sp>
      <p:pic>
        <p:nvPicPr>
          <p:cNvPr id="2056" name="Picture 8" descr="Peach (Prunus persica)-Leaf Curl | Pacific Northwest Pest Management ...">
            <a:extLst>
              <a:ext uri="{FF2B5EF4-FFF2-40B4-BE49-F238E27FC236}">
                <a16:creationId xmlns:a16="http://schemas.microsoft.com/office/drawing/2014/main" id="{4E380526-8621-8708-6741-9C6D519E4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493" y="1965975"/>
            <a:ext cx="1579298" cy="237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9">
            <a:extLst>
              <a:ext uri="{FF2B5EF4-FFF2-40B4-BE49-F238E27FC236}">
                <a16:creationId xmlns:a16="http://schemas.microsoft.com/office/drawing/2014/main" id="{4DD1B634-EFD2-66E7-DBF4-1A028B0068B2}"/>
              </a:ext>
            </a:extLst>
          </p:cNvPr>
          <p:cNvSpPr txBox="1"/>
          <p:nvPr/>
        </p:nvSpPr>
        <p:spPr>
          <a:xfrm>
            <a:off x="11685257" y="6414529"/>
            <a:ext cx="291590" cy="28725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467">
              <a:spcBef>
                <a:spcPts val="200"/>
              </a:spcBef>
            </a:pPr>
            <a:r>
              <a:rPr lang="es-ES" sz="1700" b="1" spc="-33" dirty="0">
                <a:solidFill>
                  <a:srgbClr val="2A619C"/>
                </a:solidFill>
                <a:latin typeface="Calibri"/>
                <a:cs typeface="Calibri"/>
              </a:rPr>
              <a:t>2</a:t>
            </a:r>
            <a:endParaRPr sz="17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Peach orchard in bloom | Karen Blaha | Flickr">
            <a:extLst>
              <a:ext uri="{FF2B5EF4-FFF2-40B4-BE49-F238E27FC236}">
                <a16:creationId xmlns:a16="http://schemas.microsoft.com/office/drawing/2014/main" id="{A07A14A5-72B6-845F-B725-1AC4DFAAB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1664"/>
            <a:ext cx="12192001" cy="691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7014" y="-41664"/>
            <a:ext cx="4768163" cy="776318"/>
          </a:xfrm>
          <a:prstGeom prst="rect">
            <a:avLst/>
          </a:prstGeom>
        </p:spPr>
        <p:txBody>
          <a:bodyPr vert="horz" wrap="square" lIns="0" tIns="52530" rIns="0" bIns="0" rtlCol="0" anchor="ctr">
            <a:spAutoFit/>
          </a:bodyPr>
          <a:lstStyle/>
          <a:p>
            <a:pPr marL="345034">
              <a:lnSpc>
                <a:spcPct val="100000"/>
              </a:lnSpc>
              <a:spcBef>
                <a:spcPts val="90"/>
              </a:spcBef>
            </a:pPr>
            <a:r>
              <a:rPr lang="es-ES" sz="4700" b="1" spc="-240" dirty="0"/>
              <a:t>Objetivos</a:t>
            </a:r>
            <a:endParaRPr sz="4700" b="1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7814148" y="9727744"/>
            <a:ext cx="242569" cy="471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5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spcBef>
                <a:spcPts val="300"/>
              </a:spcBef>
            </a:pPr>
            <a:fld id="{81D60167-4931-47E6-BA6A-407CBD079E47}" type="slidenum">
              <a:rPr lang="es-PE" spc="-50" smtClean="0"/>
              <a:pPr marL="38100">
                <a:spcBef>
                  <a:spcPts val="300"/>
                </a:spcBef>
              </a:pPr>
              <a:t>3</a:t>
            </a:fld>
            <a:endParaRPr spc="-33"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9FBFF189-7B4A-1BC7-5349-C588BCBC75C6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5085852" y="9744623"/>
            <a:ext cx="2060575" cy="384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467">
              <a:spcBef>
                <a:spcPts val="177"/>
              </a:spcBef>
            </a:pPr>
            <a:r>
              <a:rPr lang="es-PE" spc="-60">
                <a:solidFill>
                  <a:srgbClr val="2A619C"/>
                </a:solidFill>
              </a:rPr>
              <a:t>Diversidad</a:t>
            </a:r>
            <a:r>
              <a:rPr lang="es-PE" spc="-50">
                <a:solidFill>
                  <a:srgbClr val="2A619C"/>
                </a:solidFill>
              </a:rPr>
              <a:t> </a:t>
            </a:r>
            <a:r>
              <a:rPr lang="es-PE" spc="-55">
                <a:solidFill>
                  <a:srgbClr val="2A619C"/>
                </a:solidFill>
              </a:rPr>
              <a:t>Genética</a:t>
            </a:r>
            <a:endParaRPr sz="1200" spc="-37" dirty="0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4383AA2-A702-9D50-D959-39B3CDFE532F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0370769" y="9744623"/>
            <a:ext cx="2258059" cy="384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467">
              <a:spcBef>
                <a:spcPts val="177"/>
              </a:spcBef>
            </a:pPr>
            <a:r>
              <a:rPr lang="es-PE" spc="-45">
                <a:solidFill>
                  <a:srgbClr val="2A619C"/>
                </a:solidFill>
              </a:rPr>
              <a:t>Carla</a:t>
            </a:r>
            <a:r>
              <a:rPr lang="es-PE" spc="-75">
                <a:solidFill>
                  <a:srgbClr val="2A619C"/>
                </a:solidFill>
              </a:rPr>
              <a:t> </a:t>
            </a:r>
            <a:r>
              <a:rPr lang="es-PE" spc="-60">
                <a:solidFill>
                  <a:srgbClr val="2A619C"/>
                </a:solidFill>
              </a:rPr>
              <a:t>Saldaña</a:t>
            </a:r>
            <a:r>
              <a:rPr lang="es-PE" spc="-70">
                <a:solidFill>
                  <a:srgbClr val="2A619C"/>
                </a:solidFill>
              </a:rPr>
              <a:t> </a:t>
            </a:r>
            <a:r>
              <a:rPr lang="es-PE" spc="-40">
                <a:solidFill>
                  <a:srgbClr val="2A619C"/>
                </a:solidFill>
              </a:rPr>
              <a:t>Serrano</a:t>
            </a:r>
            <a:endParaRPr spc="-27" dirty="0"/>
          </a:p>
        </p:txBody>
      </p:sp>
      <p:grpSp>
        <p:nvGrpSpPr>
          <p:cNvPr id="14" name="object 8">
            <a:extLst>
              <a:ext uri="{FF2B5EF4-FFF2-40B4-BE49-F238E27FC236}">
                <a16:creationId xmlns:a16="http://schemas.microsoft.com/office/drawing/2014/main" id="{B2E740CD-1E17-4E97-27C4-554F3A00B674}"/>
              </a:ext>
            </a:extLst>
          </p:cNvPr>
          <p:cNvGrpSpPr/>
          <p:nvPr/>
        </p:nvGrpSpPr>
        <p:grpSpPr>
          <a:xfrm>
            <a:off x="6498881" y="776318"/>
            <a:ext cx="5404976" cy="5321722"/>
            <a:chOff x="10503864" y="1887741"/>
            <a:chExt cx="7784465" cy="6867525"/>
          </a:xfrm>
        </p:grpSpPr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CD4562ED-DC43-E661-B534-F7747ABCC46F}"/>
                </a:ext>
              </a:extLst>
            </p:cNvPr>
            <p:cNvSpPr/>
            <p:nvPr/>
          </p:nvSpPr>
          <p:spPr>
            <a:xfrm>
              <a:off x="12481171" y="1899627"/>
              <a:ext cx="5756910" cy="1976755"/>
            </a:xfrm>
            <a:custGeom>
              <a:avLst/>
              <a:gdLst/>
              <a:ahLst/>
              <a:cxnLst/>
              <a:rect l="l" t="t" r="r" b="b"/>
              <a:pathLst>
                <a:path w="5756909" h="1976754">
                  <a:moveTo>
                    <a:pt x="5253566" y="1976216"/>
                  </a:moveTo>
                  <a:lnTo>
                    <a:pt x="0" y="1976216"/>
                  </a:lnTo>
                  <a:lnTo>
                    <a:pt x="535473" y="980467"/>
                  </a:lnTo>
                  <a:lnTo>
                    <a:pt x="0" y="0"/>
                  </a:lnTo>
                  <a:lnTo>
                    <a:pt x="5253566" y="0"/>
                  </a:lnTo>
                  <a:lnTo>
                    <a:pt x="5263174" y="18866"/>
                  </a:lnTo>
                  <a:lnTo>
                    <a:pt x="32652" y="18866"/>
                  </a:lnTo>
                  <a:lnTo>
                    <a:pt x="557934" y="981033"/>
                  </a:lnTo>
                  <a:lnTo>
                    <a:pt x="31709" y="1957350"/>
                  </a:lnTo>
                  <a:lnTo>
                    <a:pt x="5263172" y="1957350"/>
                  </a:lnTo>
                  <a:lnTo>
                    <a:pt x="5253566" y="1976216"/>
                  </a:lnTo>
                  <a:close/>
                </a:path>
                <a:path w="5756909" h="1976754">
                  <a:moveTo>
                    <a:pt x="5263172" y="1957350"/>
                  </a:moveTo>
                  <a:lnTo>
                    <a:pt x="5242052" y="1957350"/>
                  </a:lnTo>
                  <a:lnTo>
                    <a:pt x="5735624" y="988013"/>
                  </a:lnTo>
                  <a:lnTo>
                    <a:pt x="5242052" y="18866"/>
                  </a:lnTo>
                  <a:lnTo>
                    <a:pt x="5263174" y="18866"/>
                  </a:lnTo>
                  <a:lnTo>
                    <a:pt x="5756764" y="988013"/>
                  </a:lnTo>
                  <a:lnTo>
                    <a:pt x="5754499" y="992352"/>
                  </a:lnTo>
                  <a:lnTo>
                    <a:pt x="5263172" y="1957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51B973E3-297F-B58D-0B0F-9FCB9201F973}"/>
                </a:ext>
              </a:extLst>
            </p:cNvPr>
            <p:cNvSpPr/>
            <p:nvPr/>
          </p:nvSpPr>
          <p:spPr>
            <a:xfrm>
              <a:off x="10503864" y="1887741"/>
              <a:ext cx="2310765" cy="2000250"/>
            </a:xfrm>
            <a:custGeom>
              <a:avLst/>
              <a:gdLst/>
              <a:ahLst/>
              <a:cxnLst/>
              <a:rect l="l" t="t" r="r" b="b"/>
              <a:pathLst>
                <a:path w="2310765" h="2000250">
                  <a:moveTo>
                    <a:pt x="1732691" y="1999798"/>
                  </a:moveTo>
                  <a:lnTo>
                    <a:pt x="577563" y="1999798"/>
                  </a:lnTo>
                  <a:lnTo>
                    <a:pt x="0" y="999899"/>
                  </a:lnTo>
                  <a:lnTo>
                    <a:pt x="577563" y="0"/>
                  </a:lnTo>
                  <a:lnTo>
                    <a:pt x="1732691" y="0"/>
                  </a:lnTo>
                  <a:lnTo>
                    <a:pt x="2310255" y="999899"/>
                  </a:lnTo>
                  <a:lnTo>
                    <a:pt x="1732691" y="1999798"/>
                  </a:lnTo>
                  <a:close/>
                </a:path>
              </a:pathLst>
            </a:custGeom>
            <a:solidFill>
              <a:srgbClr val="FF948A"/>
            </a:solidFill>
          </p:spPr>
          <p:txBody>
            <a:bodyPr wrap="square" lIns="0" tIns="0" rIns="0" bIns="0" rtlCol="0"/>
            <a:lstStyle/>
            <a:p>
              <a:endParaRPr sz="1200" dirty="0"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B54EE90E-94F5-89C3-47AB-4AE05E0FE85F}"/>
                </a:ext>
              </a:extLst>
            </p:cNvPr>
            <p:cNvSpPr/>
            <p:nvPr/>
          </p:nvSpPr>
          <p:spPr>
            <a:xfrm>
              <a:off x="12481171" y="4332778"/>
              <a:ext cx="5756910" cy="1977389"/>
            </a:xfrm>
            <a:custGeom>
              <a:avLst/>
              <a:gdLst/>
              <a:ahLst/>
              <a:cxnLst/>
              <a:rect l="l" t="t" r="r" b="b"/>
              <a:pathLst>
                <a:path w="5756909" h="1977389">
                  <a:moveTo>
                    <a:pt x="5253566" y="1976782"/>
                  </a:moveTo>
                  <a:lnTo>
                    <a:pt x="0" y="1976782"/>
                  </a:lnTo>
                  <a:lnTo>
                    <a:pt x="535473" y="981033"/>
                  </a:lnTo>
                  <a:lnTo>
                    <a:pt x="0" y="0"/>
                  </a:lnTo>
                  <a:lnTo>
                    <a:pt x="5253566" y="0"/>
                  </a:lnTo>
                  <a:lnTo>
                    <a:pt x="5263457" y="19431"/>
                  </a:lnTo>
                  <a:lnTo>
                    <a:pt x="32653" y="19431"/>
                  </a:lnTo>
                  <a:lnTo>
                    <a:pt x="557934" y="981599"/>
                  </a:lnTo>
                  <a:lnTo>
                    <a:pt x="31709" y="1957916"/>
                  </a:lnTo>
                  <a:lnTo>
                    <a:pt x="5263172" y="1957916"/>
                  </a:lnTo>
                  <a:lnTo>
                    <a:pt x="5253566" y="1976782"/>
                  </a:lnTo>
                  <a:close/>
                </a:path>
                <a:path w="5756909" h="1977389">
                  <a:moveTo>
                    <a:pt x="5263172" y="1957916"/>
                  </a:moveTo>
                  <a:lnTo>
                    <a:pt x="5242052" y="1957916"/>
                  </a:lnTo>
                  <a:lnTo>
                    <a:pt x="5735624" y="988579"/>
                  </a:lnTo>
                  <a:lnTo>
                    <a:pt x="5242053" y="19431"/>
                  </a:lnTo>
                  <a:lnTo>
                    <a:pt x="5263457" y="19431"/>
                  </a:lnTo>
                  <a:lnTo>
                    <a:pt x="5756764" y="988579"/>
                  </a:lnTo>
                  <a:lnTo>
                    <a:pt x="5754499" y="992918"/>
                  </a:lnTo>
                  <a:lnTo>
                    <a:pt x="5263172" y="19579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C3A3CDE0-FA24-C6A2-CFFA-AA64E507094E}"/>
                </a:ext>
              </a:extLst>
            </p:cNvPr>
            <p:cNvSpPr/>
            <p:nvPr/>
          </p:nvSpPr>
          <p:spPr>
            <a:xfrm>
              <a:off x="10503864" y="4321459"/>
              <a:ext cx="2310765" cy="2000250"/>
            </a:xfrm>
            <a:custGeom>
              <a:avLst/>
              <a:gdLst/>
              <a:ahLst/>
              <a:cxnLst/>
              <a:rect l="l" t="t" r="r" b="b"/>
              <a:pathLst>
                <a:path w="2310765" h="2000250">
                  <a:moveTo>
                    <a:pt x="1732691" y="1999798"/>
                  </a:moveTo>
                  <a:lnTo>
                    <a:pt x="577563" y="1999798"/>
                  </a:lnTo>
                  <a:lnTo>
                    <a:pt x="0" y="999899"/>
                  </a:lnTo>
                  <a:lnTo>
                    <a:pt x="577563" y="0"/>
                  </a:lnTo>
                  <a:lnTo>
                    <a:pt x="1732691" y="0"/>
                  </a:lnTo>
                  <a:lnTo>
                    <a:pt x="2310255" y="999899"/>
                  </a:lnTo>
                  <a:lnTo>
                    <a:pt x="1732691" y="1999798"/>
                  </a:lnTo>
                  <a:close/>
                </a:path>
              </a:pathLst>
            </a:custGeom>
            <a:solidFill>
              <a:srgbClr val="FF948A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5D87B316-085C-3D23-ECCD-9DFD7AB4DEAC}"/>
                </a:ext>
              </a:extLst>
            </p:cNvPr>
            <p:cNvSpPr/>
            <p:nvPr/>
          </p:nvSpPr>
          <p:spPr>
            <a:xfrm>
              <a:off x="12537795" y="6766496"/>
              <a:ext cx="5750560" cy="1977389"/>
            </a:xfrm>
            <a:custGeom>
              <a:avLst/>
              <a:gdLst/>
              <a:ahLst/>
              <a:cxnLst/>
              <a:rect l="l" t="t" r="r" b="b"/>
              <a:pathLst>
                <a:path w="5750559" h="1977390">
                  <a:moveTo>
                    <a:pt x="5253566" y="1976781"/>
                  </a:moveTo>
                  <a:lnTo>
                    <a:pt x="0" y="1976781"/>
                  </a:lnTo>
                  <a:lnTo>
                    <a:pt x="535473" y="981033"/>
                  </a:lnTo>
                  <a:lnTo>
                    <a:pt x="0" y="0"/>
                  </a:lnTo>
                  <a:lnTo>
                    <a:pt x="5253566" y="0"/>
                  </a:lnTo>
                  <a:lnTo>
                    <a:pt x="5256209" y="5093"/>
                  </a:lnTo>
                  <a:lnTo>
                    <a:pt x="5263507" y="19431"/>
                  </a:lnTo>
                  <a:lnTo>
                    <a:pt x="32653" y="19431"/>
                  </a:lnTo>
                  <a:lnTo>
                    <a:pt x="557934" y="981599"/>
                  </a:lnTo>
                  <a:lnTo>
                    <a:pt x="31709" y="1957915"/>
                  </a:lnTo>
                  <a:lnTo>
                    <a:pt x="5263172" y="1957915"/>
                  </a:lnTo>
                  <a:lnTo>
                    <a:pt x="5253566" y="1976781"/>
                  </a:lnTo>
                  <a:close/>
                </a:path>
                <a:path w="5750559" h="1977390">
                  <a:moveTo>
                    <a:pt x="5263172" y="1957915"/>
                  </a:moveTo>
                  <a:lnTo>
                    <a:pt x="5242052" y="1957915"/>
                  </a:lnTo>
                  <a:lnTo>
                    <a:pt x="5735625" y="988579"/>
                  </a:lnTo>
                  <a:lnTo>
                    <a:pt x="5242053" y="19431"/>
                  </a:lnTo>
                  <a:lnTo>
                    <a:pt x="5263507" y="19431"/>
                  </a:lnTo>
                  <a:lnTo>
                    <a:pt x="5750204" y="975690"/>
                  </a:lnTo>
                  <a:lnTo>
                    <a:pt x="5750204" y="1001354"/>
                  </a:lnTo>
                  <a:lnTo>
                    <a:pt x="5263172" y="19579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561F688D-37CA-500D-7C1B-647EA85EB955}"/>
                </a:ext>
              </a:extLst>
            </p:cNvPr>
            <p:cNvSpPr/>
            <p:nvPr/>
          </p:nvSpPr>
          <p:spPr>
            <a:xfrm>
              <a:off x="10560488" y="6755176"/>
              <a:ext cx="2310765" cy="2000250"/>
            </a:xfrm>
            <a:custGeom>
              <a:avLst/>
              <a:gdLst/>
              <a:ahLst/>
              <a:cxnLst/>
              <a:rect l="l" t="t" r="r" b="b"/>
              <a:pathLst>
                <a:path w="2310765" h="2000250">
                  <a:moveTo>
                    <a:pt x="1732691" y="1999798"/>
                  </a:moveTo>
                  <a:lnTo>
                    <a:pt x="577563" y="1999798"/>
                  </a:lnTo>
                  <a:lnTo>
                    <a:pt x="0" y="999899"/>
                  </a:lnTo>
                  <a:lnTo>
                    <a:pt x="577563" y="0"/>
                  </a:lnTo>
                  <a:lnTo>
                    <a:pt x="1732691" y="0"/>
                  </a:lnTo>
                  <a:lnTo>
                    <a:pt x="2310255" y="999899"/>
                  </a:lnTo>
                  <a:lnTo>
                    <a:pt x="1732691" y="1999798"/>
                  </a:lnTo>
                  <a:close/>
                </a:path>
              </a:pathLst>
            </a:custGeom>
            <a:solidFill>
              <a:srgbClr val="FF948A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48B75F0-F577-51D9-4FE3-C47B6E547ADD}"/>
              </a:ext>
            </a:extLst>
          </p:cNvPr>
          <p:cNvSpPr txBox="1"/>
          <p:nvPr/>
        </p:nvSpPr>
        <p:spPr>
          <a:xfrm>
            <a:off x="8237817" y="1020243"/>
            <a:ext cx="34966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Investigar los efectos genéticos principales (aditivos y no aditivos) sobre la resistencia y tolerancia a estreses bióticos.</a:t>
            </a:r>
            <a:endParaRPr lang="es-PE" sz="1600" b="1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B449404-A88E-4447-03BF-A9FAAB39C829}"/>
              </a:ext>
            </a:extLst>
          </p:cNvPr>
          <p:cNvSpPr txBox="1"/>
          <p:nvPr/>
        </p:nvSpPr>
        <p:spPr>
          <a:xfrm>
            <a:off x="8371775" y="2711809"/>
            <a:ext cx="299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/>
              <a:t>Comparar los efectos específicos de ambiente, mediante análisis GWAS por ambiente y modelos </a:t>
            </a:r>
            <a:r>
              <a:rPr lang="es-PE" sz="1600" b="1" dirty="0" err="1"/>
              <a:t>multiambiente</a:t>
            </a:r>
            <a:r>
              <a:rPr lang="es-PE" sz="1600" b="1" dirty="0"/>
              <a:t> (G×E).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7946F77-E01B-D830-2E6C-A5DF23280480}"/>
              </a:ext>
            </a:extLst>
          </p:cNvPr>
          <p:cNvSpPr txBox="1"/>
          <p:nvPr/>
        </p:nvSpPr>
        <p:spPr>
          <a:xfrm>
            <a:off x="8254697" y="4614492"/>
            <a:ext cx="299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Identificar genes candidatos dentro de los </a:t>
            </a:r>
            <a:r>
              <a:rPr lang="es-ES" sz="1600" b="1" dirty="0" err="1"/>
              <a:t>QTLs</a:t>
            </a:r>
            <a:r>
              <a:rPr lang="es-ES" sz="1600" b="1" dirty="0"/>
              <a:t> de alta confianza y comprender su papel en la resistencia a enfermedades</a:t>
            </a:r>
            <a:r>
              <a:rPr lang="es-ES" sz="1600" dirty="0"/>
              <a:t>.</a:t>
            </a:r>
            <a:endParaRPr lang="es-PE" sz="1600" b="1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290572C-B00F-42D8-A949-C20F8F34B3A1}"/>
              </a:ext>
            </a:extLst>
          </p:cNvPr>
          <p:cNvSpPr txBox="1"/>
          <p:nvPr/>
        </p:nvSpPr>
        <p:spPr>
          <a:xfrm>
            <a:off x="7010212" y="1135827"/>
            <a:ext cx="66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1</a:t>
            </a:r>
            <a:endParaRPr lang="es-PE" sz="48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6874CD6-C8FF-8A60-884F-572A22E45356}"/>
              </a:ext>
            </a:extLst>
          </p:cNvPr>
          <p:cNvSpPr txBox="1"/>
          <p:nvPr/>
        </p:nvSpPr>
        <p:spPr>
          <a:xfrm>
            <a:off x="7010212" y="2958031"/>
            <a:ext cx="66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2</a:t>
            </a:r>
            <a:endParaRPr lang="es-PE" sz="4800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B9CAD4F-9A3F-B5FB-1C60-D7655B8E3695}"/>
              </a:ext>
            </a:extLst>
          </p:cNvPr>
          <p:cNvSpPr txBox="1"/>
          <p:nvPr/>
        </p:nvSpPr>
        <p:spPr>
          <a:xfrm>
            <a:off x="7066247" y="4860714"/>
            <a:ext cx="66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3</a:t>
            </a:r>
            <a:endParaRPr lang="es-PE" sz="4800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F8023890-51BA-FFF7-B5F3-1356C8363600}"/>
              </a:ext>
            </a:extLst>
          </p:cNvPr>
          <p:cNvSpPr txBox="1"/>
          <p:nvPr/>
        </p:nvSpPr>
        <p:spPr>
          <a:xfrm>
            <a:off x="11685257" y="6414529"/>
            <a:ext cx="291590" cy="28725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467">
              <a:spcBef>
                <a:spcPts val="200"/>
              </a:spcBef>
            </a:pPr>
            <a:r>
              <a:rPr lang="es-ES" sz="1700" b="1" spc="-33" dirty="0">
                <a:solidFill>
                  <a:srgbClr val="2A619C"/>
                </a:solidFill>
                <a:latin typeface="Calibri"/>
                <a:cs typeface="Calibri"/>
              </a:rPr>
              <a:t>3</a:t>
            </a:r>
            <a:endParaRPr sz="17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7814148" y="9727744"/>
            <a:ext cx="242569" cy="471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5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spcBef>
                <a:spcPts val="300"/>
              </a:spcBef>
            </a:pPr>
            <a:fld id="{81D60167-4931-47E6-BA6A-407CBD079E47}" type="slidenum">
              <a:rPr lang="es-PE" spc="-50" smtClean="0"/>
              <a:pPr marL="38100">
                <a:spcBef>
                  <a:spcPts val="300"/>
                </a:spcBef>
              </a:pPr>
              <a:t>4</a:t>
            </a:fld>
            <a:endParaRPr spc="-33" dirty="0"/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22474248-C4FB-8ADC-E543-0E7918B4D0B8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0370769" y="9744623"/>
            <a:ext cx="2258059" cy="384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467">
              <a:spcBef>
                <a:spcPts val="177"/>
              </a:spcBef>
            </a:pPr>
            <a:r>
              <a:rPr lang="es-PE" spc="-45">
                <a:solidFill>
                  <a:srgbClr val="2A619C"/>
                </a:solidFill>
              </a:rPr>
              <a:t>Carla</a:t>
            </a:r>
            <a:r>
              <a:rPr lang="es-PE" spc="-75">
                <a:solidFill>
                  <a:srgbClr val="2A619C"/>
                </a:solidFill>
              </a:rPr>
              <a:t> </a:t>
            </a:r>
            <a:r>
              <a:rPr lang="es-PE" spc="-60">
                <a:solidFill>
                  <a:srgbClr val="2A619C"/>
                </a:solidFill>
              </a:rPr>
              <a:t>Saldaña</a:t>
            </a:r>
            <a:r>
              <a:rPr lang="es-PE" spc="-70">
                <a:solidFill>
                  <a:srgbClr val="2A619C"/>
                </a:solidFill>
              </a:rPr>
              <a:t> </a:t>
            </a:r>
            <a:r>
              <a:rPr lang="es-PE" spc="-40">
                <a:solidFill>
                  <a:srgbClr val="2A619C"/>
                </a:solidFill>
              </a:rPr>
              <a:t>Serrano</a:t>
            </a:r>
            <a:endParaRPr spc="-27" dirty="0"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A6CE2DD4-5BF5-2AFA-F8EF-21C72C94AB84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5085852" y="9744623"/>
            <a:ext cx="2060575" cy="384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467">
              <a:spcBef>
                <a:spcPts val="177"/>
              </a:spcBef>
            </a:pPr>
            <a:r>
              <a:rPr lang="es-PE" spc="-60">
                <a:solidFill>
                  <a:srgbClr val="2A619C"/>
                </a:solidFill>
              </a:rPr>
              <a:t>Diversidad</a:t>
            </a:r>
            <a:r>
              <a:rPr lang="es-PE" spc="-50">
                <a:solidFill>
                  <a:srgbClr val="2A619C"/>
                </a:solidFill>
              </a:rPr>
              <a:t> </a:t>
            </a:r>
            <a:r>
              <a:rPr lang="es-PE" spc="-55">
                <a:solidFill>
                  <a:srgbClr val="2A619C"/>
                </a:solidFill>
              </a:rPr>
              <a:t>Genética</a:t>
            </a:r>
            <a:endParaRPr sz="1200" spc="-37" dirty="0"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271EC8B1-227B-7644-A418-98671F9631F9}"/>
              </a:ext>
            </a:extLst>
          </p:cNvPr>
          <p:cNvSpPr txBox="1">
            <a:spLocks/>
          </p:cNvSpPr>
          <p:nvPr/>
        </p:nvSpPr>
        <p:spPr>
          <a:xfrm>
            <a:off x="3556000" y="4510"/>
            <a:ext cx="4768163" cy="73481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7000" b="1" i="0">
                <a:solidFill>
                  <a:srgbClr val="2A619C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534697">
              <a:spcBef>
                <a:spcPts val="90"/>
              </a:spcBef>
            </a:pPr>
            <a:r>
              <a:rPr lang="es-PE" sz="4700" spc="-283" dirty="0"/>
              <a:t>Metodología</a:t>
            </a:r>
            <a:endParaRPr lang="es-PE" sz="47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60EC10F-BA1C-2922-64F2-A948EFB63BBB}"/>
              </a:ext>
            </a:extLst>
          </p:cNvPr>
          <p:cNvSpPr txBox="1"/>
          <p:nvPr/>
        </p:nvSpPr>
        <p:spPr>
          <a:xfrm>
            <a:off x="518616" y="1447800"/>
            <a:ext cx="51042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10" indent="-190510" algn="just">
              <a:buFont typeface="Arial" panose="020B0604020202020204" pitchFamily="34" charset="0"/>
              <a:buChar char="•"/>
            </a:pPr>
            <a:r>
              <a:rPr lang="es-ES" sz="1600" dirty="0"/>
              <a:t>Se trabajó con dos colecciones núcleo (</a:t>
            </a:r>
            <a:r>
              <a:rPr lang="es-ES" sz="1600" dirty="0" err="1"/>
              <a:t>core</a:t>
            </a:r>
            <a:r>
              <a:rPr lang="es-ES" sz="1600" dirty="0"/>
              <a:t> </a:t>
            </a:r>
            <a:r>
              <a:rPr lang="es-ES" sz="1600" dirty="0" err="1"/>
              <a:t>collections</a:t>
            </a:r>
            <a:r>
              <a:rPr lang="es-ES" sz="1600" dirty="0"/>
              <a:t>):</a:t>
            </a:r>
          </a:p>
          <a:p>
            <a:pPr marL="190510" indent="-190510" algn="just">
              <a:buFont typeface="Arial" panose="020B0604020202020204" pitchFamily="34" charset="0"/>
              <a:buChar char="•"/>
            </a:pPr>
            <a:r>
              <a:rPr lang="es-ES" sz="1600" dirty="0"/>
              <a:t>Durazno (</a:t>
            </a:r>
            <a:r>
              <a:rPr lang="es-ES" sz="1600" dirty="0" err="1"/>
              <a:t>Prunus</a:t>
            </a:r>
            <a:r>
              <a:rPr lang="es-ES" sz="1600" dirty="0"/>
              <a:t> </a:t>
            </a:r>
            <a:r>
              <a:rPr lang="es-ES" sz="1600" dirty="0" err="1"/>
              <a:t>persica</a:t>
            </a:r>
            <a:r>
              <a:rPr lang="es-ES" sz="1600" dirty="0"/>
              <a:t>): </a:t>
            </a:r>
            <a:r>
              <a:rPr lang="es-ES" sz="1600" b="1" dirty="0"/>
              <a:t>206 accesiones.</a:t>
            </a:r>
          </a:p>
          <a:p>
            <a:pPr marL="190510" indent="-190510" algn="just">
              <a:buFont typeface="Arial" panose="020B0604020202020204" pitchFamily="34" charset="0"/>
              <a:buChar char="•"/>
            </a:pPr>
            <a:r>
              <a:rPr lang="es-ES" sz="1600" dirty="0"/>
              <a:t>Damasco (</a:t>
            </a:r>
            <a:r>
              <a:rPr lang="es-ES" sz="1600" dirty="0" err="1"/>
              <a:t>Prunus</a:t>
            </a:r>
            <a:r>
              <a:rPr lang="es-ES" sz="1600" dirty="0"/>
              <a:t> </a:t>
            </a:r>
            <a:r>
              <a:rPr lang="es-ES" sz="1600" dirty="0" err="1"/>
              <a:t>armeniaca</a:t>
            </a:r>
            <a:r>
              <a:rPr lang="es-ES" sz="1600" dirty="0"/>
              <a:t>): </a:t>
            </a:r>
            <a:r>
              <a:rPr lang="es-ES" sz="1600" b="1" dirty="0"/>
              <a:t>150 accesiones.</a:t>
            </a:r>
          </a:p>
          <a:p>
            <a:pPr marL="190510" indent="-190510" algn="just">
              <a:buFont typeface="Arial" panose="020B0604020202020204" pitchFamily="34" charset="0"/>
              <a:buChar char="•"/>
            </a:pPr>
            <a:r>
              <a:rPr lang="es-ES" sz="1600" dirty="0"/>
              <a:t>Incluyeron cultivares, líneas locales, silvestres y ornamentales.</a:t>
            </a:r>
          </a:p>
          <a:p>
            <a:pPr marL="190510" indent="-190510" algn="just">
              <a:buFont typeface="Arial" panose="020B0604020202020204" pitchFamily="34" charset="0"/>
              <a:buChar char="•"/>
            </a:pPr>
            <a:r>
              <a:rPr lang="es-ES" sz="1600" dirty="0"/>
              <a:t>Ubicación de los ensayos:</a:t>
            </a:r>
          </a:p>
          <a:p>
            <a:pPr marL="190510" indent="-190510" algn="just">
              <a:buFont typeface="Arial" panose="020B0604020202020204" pitchFamily="34" charset="0"/>
              <a:buChar char="•"/>
            </a:pPr>
            <a:r>
              <a:rPr lang="es-ES" sz="1600" dirty="0"/>
              <a:t>Durazno: </a:t>
            </a:r>
            <a:r>
              <a:rPr lang="es-ES" sz="1600" b="1" dirty="0"/>
              <a:t>3 sitios </a:t>
            </a:r>
            <a:r>
              <a:rPr lang="es-ES" sz="1600" dirty="0"/>
              <a:t>(</a:t>
            </a:r>
            <a:r>
              <a:rPr lang="es-ES" sz="1600" dirty="0" err="1"/>
              <a:t>Étoile</a:t>
            </a:r>
            <a:r>
              <a:rPr lang="es-ES" sz="1600" dirty="0"/>
              <a:t>-sur-Rhône, </a:t>
            </a:r>
            <a:r>
              <a:rPr lang="es-ES" sz="1600" dirty="0" err="1"/>
              <a:t>Avignon</a:t>
            </a:r>
            <a:r>
              <a:rPr lang="es-ES" sz="1600" dirty="0"/>
              <a:t> y </a:t>
            </a:r>
            <a:r>
              <a:rPr lang="es-ES" sz="1600" dirty="0" err="1"/>
              <a:t>Torreilles</a:t>
            </a:r>
            <a:r>
              <a:rPr lang="es-ES" sz="1600" dirty="0"/>
              <a:t>).</a:t>
            </a:r>
          </a:p>
          <a:p>
            <a:pPr marL="190510" indent="-190510" algn="just">
              <a:buFont typeface="Arial" panose="020B0604020202020204" pitchFamily="34" charset="0"/>
              <a:buChar char="•"/>
            </a:pPr>
            <a:r>
              <a:rPr lang="es-ES" sz="1600" dirty="0"/>
              <a:t>Damasco: </a:t>
            </a:r>
            <a:r>
              <a:rPr lang="es-ES" sz="1600" b="1" dirty="0"/>
              <a:t>2 sitios </a:t>
            </a:r>
            <a:r>
              <a:rPr lang="es-ES" sz="1600" dirty="0"/>
              <a:t>(Saint-Marcel-</a:t>
            </a:r>
            <a:r>
              <a:rPr lang="es-ES" sz="1600" dirty="0" err="1"/>
              <a:t>lès</a:t>
            </a:r>
            <a:r>
              <a:rPr lang="es-ES" sz="1600" dirty="0"/>
              <a:t>-</a:t>
            </a:r>
            <a:r>
              <a:rPr lang="es-ES" sz="1600" dirty="0" err="1"/>
              <a:t>Valence</a:t>
            </a:r>
            <a:r>
              <a:rPr lang="es-ES" sz="1600" dirty="0"/>
              <a:t> y </a:t>
            </a:r>
            <a:r>
              <a:rPr lang="es-ES" sz="1600" dirty="0" err="1"/>
              <a:t>Bellegarde</a:t>
            </a:r>
            <a:r>
              <a:rPr lang="es-ES" sz="1600" dirty="0"/>
              <a:t>).</a:t>
            </a:r>
          </a:p>
          <a:p>
            <a:pPr marL="190510" indent="-190510" algn="just">
              <a:buFont typeface="Arial" panose="020B0604020202020204" pitchFamily="34" charset="0"/>
              <a:buChar char="•"/>
            </a:pPr>
            <a:r>
              <a:rPr lang="es-ES" sz="1600" dirty="0"/>
              <a:t>Todos en el sureste de Francia, con </a:t>
            </a:r>
            <a:r>
              <a:rPr lang="es-ES" sz="1600" b="1" dirty="0"/>
              <a:t>climas mediterráneo a </a:t>
            </a:r>
            <a:r>
              <a:rPr lang="es-ES" sz="1600" b="1" dirty="0" err="1"/>
              <a:t>semicontinental</a:t>
            </a:r>
            <a:r>
              <a:rPr lang="es-ES" sz="1600" b="1" dirty="0"/>
              <a:t>.</a:t>
            </a:r>
          </a:p>
          <a:p>
            <a:pPr marL="190510" indent="-190510" algn="just">
              <a:buFont typeface="Arial" panose="020B0604020202020204" pitchFamily="34" charset="0"/>
              <a:buChar char="•"/>
            </a:pPr>
            <a:r>
              <a:rPr lang="es-ES" sz="1600" dirty="0"/>
              <a:t>Diseño experimental: </a:t>
            </a:r>
            <a:r>
              <a:rPr lang="es-ES" sz="1600" b="1" dirty="0"/>
              <a:t>bloques completos al azar, 2–5 bloques por especie, un clon por genotipo.</a:t>
            </a:r>
          </a:p>
          <a:p>
            <a:pPr marL="190510" indent="-190510" algn="just">
              <a:buFont typeface="Arial" panose="020B0604020202020204" pitchFamily="34" charset="0"/>
              <a:buChar char="•"/>
            </a:pPr>
            <a:r>
              <a:rPr lang="es-ES" sz="1600" dirty="0"/>
              <a:t>Los árboles crecieron bajo </a:t>
            </a:r>
            <a:r>
              <a:rPr lang="es-ES" sz="1600" b="1" dirty="0"/>
              <a:t>baja protección fitosanitaria,</a:t>
            </a:r>
            <a:r>
              <a:rPr lang="es-ES" sz="1600" dirty="0"/>
              <a:t> para que las infecciones ocurrieran naturalmente.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30DA7AE-F9FB-65BD-4453-B8BD285D0D48}"/>
              </a:ext>
            </a:extLst>
          </p:cNvPr>
          <p:cNvCxnSpPr/>
          <p:nvPr/>
        </p:nvCxnSpPr>
        <p:spPr>
          <a:xfrm>
            <a:off x="6038115" y="725205"/>
            <a:ext cx="50800" cy="558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DD90FF2-B52D-AD5A-60F3-414593A767D9}"/>
              </a:ext>
            </a:extLst>
          </p:cNvPr>
          <p:cNvSpPr txBox="1"/>
          <p:nvPr/>
        </p:nvSpPr>
        <p:spPr>
          <a:xfrm>
            <a:off x="1743342" y="990600"/>
            <a:ext cx="28125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600" u="sng" dirty="0"/>
              <a:t>Material vegetal y ensayos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3C6FB61-8EE0-9B98-DCF3-76E2AC6B8961}"/>
              </a:ext>
            </a:extLst>
          </p:cNvPr>
          <p:cNvSpPr txBox="1"/>
          <p:nvPr/>
        </p:nvSpPr>
        <p:spPr>
          <a:xfrm>
            <a:off x="7742072" y="990600"/>
            <a:ext cx="299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600" u="sng" dirty="0"/>
              <a:t>Evaluación fenotípica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0350006-9E05-2128-7D66-C3F4F6294EA5}"/>
              </a:ext>
            </a:extLst>
          </p:cNvPr>
          <p:cNvSpPr txBox="1"/>
          <p:nvPr/>
        </p:nvSpPr>
        <p:spPr>
          <a:xfrm>
            <a:off x="6892658" y="1447799"/>
            <a:ext cx="44704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Durazno:</a:t>
            </a:r>
            <a:r>
              <a:rPr lang="es-ES" sz="1600" dirty="0"/>
              <a:t> 5 factores bióticos</a:t>
            </a:r>
            <a:br>
              <a:rPr lang="es-ES" sz="1600" dirty="0"/>
            </a:br>
            <a:r>
              <a:rPr lang="es-ES" sz="1600" dirty="0"/>
              <a:t>(hoja rizada, chicharrita, oídio, roya, mancha de tiro).</a:t>
            </a:r>
          </a:p>
          <a:p>
            <a:r>
              <a:rPr lang="es-ES" sz="1600" b="1" dirty="0"/>
              <a:t>Damasco:</a:t>
            </a:r>
            <a:r>
              <a:rPr lang="es-ES" sz="1600" dirty="0"/>
              <a:t> 2 enfermedades</a:t>
            </a:r>
            <a:br>
              <a:rPr lang="es-ES" sz="1600" dirty="0"/>
            </a:br>
            <a:r>
              <a:rPr lang="es-ES" sz="1600" dirty="0"/>
              <a:t>(</a:t>
            </a:r>
            <a:r>
              <a:rPr lang="es-ES" sz="1600" dirty="0" err="1"/>
              <a:t>monilia</a:t>
            </a:r>
            <a:r>
              <a:rPr lang="es-ES" sz="1600" dirty="0"/>
              <a:t> de flor y ramilla, y roya).</a:t>
            </a:r>
          </a:p>
          <a:p>
            <a:r>
              <a:rPr lang="es-ES" sz="1600" dirty="0"/>
              <a:t>-Se midieron entre 2020–2023 según el sitio.</a:t>
            </a:r>
          </a:p>
          <a:p>
            <a:r>
              <a:rPr lang="es-ES" sz="1600" dirty="0"/>
              <a:t>-Evaluaciones visuales de síntomas (% de hojas afectadas) en distintos momentos de la temporada →</a:t>
            </a:r>
            <a:br>
              <a:rPr lang="es-ES" sz="1600" dirty="0"/>
            </a:br>
            <a:r>
              <a:rPr lang="es-ES" sz="1600" dirty="0"/>
              <a:t>-Se calcularon dos variables:</a:t>
            </a:r>
          </a:p>
          <a:p>
            <a:pPr lvl="1"/>
            <a:r>
              <a:rPr lang="es-ES" sz="1600" b="1" dirty="0"/>
              <a:t>Max:</a:t>
            </a:r>
            <a:r>
              <a:rPr lang="es-ES" sz="1600" dirty="0"/>
              <a:t> nivel máximo de daño.</a:t>
            </a:r>
          </a:p>
          <a:p>
            <a:pPr lvl="1"/>
            <a:r>
              <a:rPr lang="es-ES" sz="1600" b="1" dirty="0"/>
              <a:t>AUDPC:</a:t>
            </a:r>
            <a:r>
              <a:rPr lang="es-ES" sz="1600" dirty="0"/>
              <a:t> área bajo la curva de progreso de la enfermedad → refleja la progresión temporal.</a:t>
            </a:r>
          </a:p>
          <a:p>
            <a:pPr marL="228611" indent="-228611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28611" indent="-228611">
              <a:buFont typeface="Arial" panose="020B0604020202020204" pitchFamily="34" charset="0"/>
              <a:buChar char="•"/>
            </a:pPr>
            <a:endParaRPr lang="es-PE" sz="1600" dirty="0"/>
          </a:p>
          <a:p>
            <a:pPr marL="304815" indent="-304815">
              <a:buFont typeface="+mj-lt"/>
              <a:buAutoNum type="arabicPeriod"/>
            </a:pPr>
            <a:endParaRPr lang="es-PE" sz="16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DDC7036-CB1C-AF8A-4D22-91FAC1047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167" y="4981290"/>
            <a:ext cx="5583381" cy="1489206"/>
          </a:xfrm>
          <a:prstGeom prst="rect">
            <a:avLst/>
          </a:prstGeom>
        </p:spPr>
      </p:pic>
      <p:sp>
        <p:nvSpPr>
          <p:cNvPr id="4" name="object 9">
            <a:extLst>
              <a:ext uri="{FF2B5EF4-FFF2-40B4-BE49-F238E27FC236}">
                <a16:creationId xmlns:a16="http://schemas.microsoft.com/office/drawing/2014/main" id="{9547CB21-7D48-C408-E79A-53A430D10131}"/>
              </a:ext>
            </a:extLst>
          </p:cNvPr>
          <p:cNvSpPr txBox="1"/>
          <p:nvPr/>
        </p:nvSpPr>
        <p:spPr>
          <a:xfrm>
            <a:off x="11685257" y="6414529"/>
            <a:ext cx="291590" cy="28725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467">
              <a:spcBef>
                <a:spcPts val="200"/>
              </a:spcBef>
            </a:pPr>
            <a:r>
              <a:rPr lang="es-ES" sz="1700" b="1" spc="-33" dirty="0">
                <a:solidFill>
                  <a:srgbClr val="2A619C"/>
                </a:solidFill>
                <a:latin typeface="Calibri"/>
                <a:cs typeface="Calibri"/>
              </a:rPr>
              <a:t>4</a:t>
            </a:r>
            <a:endParaRPr sz="17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99F96-7430-9742-6AE6-3D467399F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46B33B69-F878-3254-9F2C-C40510999D7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814148" y="9727744"/>
            <a:ext cx="242569" cy="471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5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spcBef>
                <a:spcPts val="300"/>
              </a:spcBef>
            </a:pPr>
            <a:fld id="{81D60167-4931-47E6-BA6A-407CBD079E47}" type="slidenum">
              <a:rPr lang="es-PE" spc="-50" smtClean="0"/>
              <a:pPr marL="38100">
                <a:spcBef>
                  <a:spcPts val="300"/>
                </a:spcBef>
              </a:pPr>
              <a:t>5</a:t>
            </a:fld>
            <a:endParaRPr spc="-33" dirty="0"/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FBDF87E3-2125-B3B7-824E-FBE2BC433BE2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0370769" y="9744623"/>
            <a:ext cx="2258059" cy="384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467">
              <a:spcBef>
                <a:spcPts val="177"/>
              </a:spcBef>
            </a:pPr>
            <a:r>
              <a:rPr lang="es-PE" spc="-45">
                <a:solidFill>
                  <a:srgbClr val="2A619C"/>
                </a:solidFill>
              </a:rPr>
              <a:t>Carla</a:t>
            </a:r>
            <a:r>
              <a:rPr lang="es-PE" spc="-75">
                <a:solidFill>
                  <a:srgbClr val="2A619C"/>
                </a:solidFill>
              </a:rPr>
              <a:t> </a:t>
            </a:r>
            <a:r>
              <a:rPr lang="es-PE" spc="-60">
                <a:solidFill>
                  <a:srgbClr val="2A619C"/>
                </a:solidFill>
              </a:rPr>
              <a:t>Saldaña</a:t>
            </a:r>
            <a:r>
              <a:rPr lang="es-PE" spc="-70">
                <a:solidFill>
                  <a:srgbClr val="2A619C"/>
                </a:solidFill>
              </a:rPr>
              <a:t> </a:t>
            </a:r>
            <a:r>
              <a:rPr lang="es-PE" spc="-40">
                <a:solidFill>
                  <a:srgbClr val="2A619C"/>
                </a:solidFill>
              </a:rPr>
              <a:t>Serrano</a:t>
            </a:r>
            <a:endParaRPr spc="-27" dirty="0"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A429851C-AF14-D9D5-A948-534F2FB2E205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5085852" y="9744623"/>
            <a:ext cx="2060575" cy="384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467">
              <a:spcBef>
                <a:spcPts val="177"/>
              </a:spcBef>
            </a:pPr>
            <a:r>
              <a:rPr lang="es-PE" spc="-60">
                <a:solidFill>
                  <a:srgbClr val="2A619C"/>
                </a:solidFill>
              </a:rPr>
              <a:t>Diversidad</a:t>
            </a:r>
            <a:r>
              <a:rPr lang="es-PE" spc="-50">
                <a:solidFill>
                  <a:srgbClr val="2A619C"/>
                </a:solidFill>
              </a:rPr>
              <a:t> </a:t>
            </a:r>
            <a:r>
              <a:rPr lang="es-PE" spc="-55">
                <a:solidFill>
                  <a:srgbClr val="2A619C"/>
                </a:solidFill>
              </a:rPr>
              <a:t>Genética</a:t>
            </a:r>
            <a:endParaRPr sz="1200" spc="-37" dirty="0"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924FD5AB-B368-BD23-5477-03AF9A4CA8F0}"/>
              </a:ext>
            </a:extLst>
          </p:cNvPr>
          <p:cNvSpPr txBox="1">
            <a:spLocks/>
          </p:cNvSpPr>
          <p:nvPr/>
        </p:nvSpPr>
        <p:spPr>
          <a:xfrm>
            <a:off x="3556000" y="4510"/>
            <a:ext cx="4768163" cy="73481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7000" b="1" i="0">
                <a:solidFill>
                  <a:srgbClr val="2A619C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534697">
              <a:spcBef>
                <a:spcPts val="90"/>
              </a:spcBef>
            </a:pPr>
            <a:r>
              <a:rPr lang="es-PE" sz="4700" spc="-283" dirty="0"/>
              <a:t>Metodología</a:t>
            </a:r>
            <a:endParaRPr lang="es-PE" sz="47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2A234C2-AFD4-A69C-805B-0EB62D065677}"/>
              </a:ext>
            </a:extLst>
          </p:cNvPr>
          <p:cNvSpPr txBox="1"/>
          <p:nvPr/>
        </p:nvSpPr>
        <p:spPr>
          <a:xfrm>
            <a:off x="518616" y="1447800"/>
            <a:ext cx="510426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Durazno:</a:t>
            </a:r>
            <a:r>
              <a:rPr lang="es-ES" sz="1600" dirty="0"/>
              <a:t> se usó el </a:t>
            </a:r>
            <a:r>
              <a:rPr lang="es-ES" sz="1600" b="1" dirty="0"/>
              <a:t>SNP array IRSC 16K</a:t>
            </a:r>
            <a:r>
              <a:rPr lang="es-ES" sz="1600" dirty="0"/>
              <a:t> (≈13.600 marcadores).</a:t>
            </a:r>
          </a:p>
          <a:p>
            <a:r>
              <a:rPr lang="es-ES" sz="1600" b="1" dirty="0"/>
              <a:t>Damasco:</a:t>
            </a:r>
            <a:r>
              <a:rPr lang="es-ES" sz="1600" dirty="0"/>
              <a:t> secuenciación por </a:t>
            </a:r>
            <a:r>
              <a:rPr lang="es-ES" sz="1600" b="1" dirty="0" err="1"/>
              <a:t>Illumina</a:t>
            </a:r>
            <a:r>
              <a:rPr lang="es-ES" sz="1600" b="1" dirty="0"/>
              <a:t> </a:t>
            </a:r>
            <a:r>
              <a:rPr lang="es-ES" sz="1600" b="1" dirty="0" err="1"/>
              <a:t>HiSeq</a:t>
            </a:r>
            <a:r>
              <a:rPr lang="es-ES" sz="1600" dirty="0"/>
              <a:t> (≈207.000 </a:t>
            </a:r>
            <a:r>
              <a:rPr lang="es-ES" sz="1600" dirty="0" err="1"/>
              <a:t>SNPs</a:t>
            </a:r>
            <a:r>
              <a:rPr lang="es-ES" sz="1600" dirty="0"/>
              <a:t>).</a:t>
            </a:r>
          </a:p>
          <a:p>
            <a:r>
              <a:rPr lang="es-ES" sz="1600" dirty="0"/>
              <a:t>Se filtraron marcadores por calidad (frecuencia de alelo menor &gt;5%, heterocigosis &lt;98%, etc.)</a:t>
            </a:r>
          </a:p>
          <a:p>
            <a:r>
              <a:rPr lang="es-ES" sz="1600" dirty="0"/>
              <a:t>Se imputaron datos faltantes y se conservaron solo </a:t>
            </a:r>
            <a:r>
              <a:rPr lang="es-ES" sz="1600" dirty="0" err="1"/>
              <a:t>SNPs</a:t>
            </a:r>
            <a:r>
              <a:rPr lang="es-ES" sz="1600" dirty="0"/>
              <a:t> </a:t>
            </a:r>
            <a:r>
              <a:rPr lang="es-ES" sz="1600" dirty="0" err="1"/>
              <a:t>bialélicos</a:t>
            </a:r>
            <a:r>
              <a:rPr lang="es-ES" sz="1600" dirty="0"/>
              <a:t>.</a:t>
            </a:r>
          </a:p>
          <a:p>
            <a:endParaRPr lang="es-ES" sz="1600" dirty="0"/>
          </a:p>
          <a:p>
            <a:endParaRPr lang="es-ES" sz="1600" dirty="0"/>
          </a:p>
          <a:p>
            <a:endParaRPr lang="es-ES" sz="1600" u="sng" dirty="0"/>
          </a:p>
          <a:p>
            <a:r>
              <a:rPr lang="es-PE" sz="1600" u="sng" dirty="0"/>
              <a:t>Análisis estadístico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Se corrigieron efectos espaciales (fila, columna) y se transformaron datos (Box–Cox).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Se estimaron efectos genéticos y de G×E mediante modelos mixtos.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Se calcularon heredabilidades y componentes de varianza.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FEDADAB5-ADFB-FC5C-E040-82BA5F789C5D}"/>
              </a:ext>
            </a:extLst>
          </p:cNvPr>
          <p:cNvCxnSpPr/>
          <p:nvPr/>
        </p:nvCxnSpPr>
        <p:spPr>
          <a:xfrm>
            <a:off x="6038115" y="725205"/>
            <a:ext cx="50800" cy="558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501B880-173C-B069-E0D4-960032414DAB}"/>
              </a:ext>
            </a:extLst>
          </p:cNvPr>
          <p:cNvSpPr txBox="1"/>
          <p:nvPr/>
        </p:nvSpPr>
        <p:spPr>
          <a:xfrm>
            <a:off x="-262880" y="990600"/>
            <a:ext cx="28125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600" u="sng" dirty="0" err="1"/>
              <a:t>Genotipado</a:t>
            </a:r>
            <a:endParaRPr lang="es-PE" sz="1600" u="sng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9739CC3-09FD-4937-DB6A-F2F11754F249}"/>
              </a:ext>
            </a:extLst>
          </p:cNvPr>
          <p:cNvSpPr txBox="1"/>
          <p:nvPr/>
        </p:nvSpPr>
        <p:spPr>
          <a:xfrm>
            <a:off x="7612757" y="1109246"/>
            <a:ext cx="299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600" u="sng" dirty="0"/>
              <a:t>Modelos GWAS aplicados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7E597AE-D956-D74A-2090-3FEED1F15315}"/>
              </a:ext>
            </a:extLst>
          </p:cNvPr>
          <p:cNvSpPr txBox="1"/>
          <p:nvPr/>
        </p:nvSpPr>
        <p:spPr>
          <a:xfrm>
            <a:off x="6728885" y="1713584"/>
            <a:ext cx="4470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Las asociaciones significativas se agruparon en </a:t>
            </a:r>
            <a:r>
              <a:rPr lang="es-ES" sz="1600" dirty="0" err="1"/>
              <a:t>QTLs</a:t>
            </a:r>
            <a:r>
              <a:rPr lang="es-ES" sz="1600" dirty="0"/>
              <a:t> considerando el decaimiento del desequilibrio de ligamiento (LD).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Se definieron “</a:t>
            </a:r>
            <a:r>
              <a:rPr lang="es-ES" sz="1600" dirty="0" err="1"/>
              <a:t>QTLs</a:t>
            </a:r>
            <a:r>
              <a:rPr lang="es-ES" sz="1600" dirty="0"/>
              <a:t> de alta confianza”: los que aparecían en ≥50% de los modelos probados.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Se buscaron genes candidatos dentro de cada QTL (principalmente genes relacionados con defensa vegetal como LRR, RLK, NBS-LRR).</a:t>
            </a:r>
          </a:p>
          <a:p>
            <a:pPr marL="228611" indent="-228611">
              <a:buFont typeface="Arial" panose="020B0604020202020204" pitchFamily="34" charset="0"/>
              <a:buChar char="•"/>
            </a:pPr>
            <a:endParaRPr lang="es-PE" sz="1600" dirty="0"/>
          </a:p>
          <a:p>
            <a:endParaRPr lang="es-PE" sz="1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5D9B2F3-FA1D-4AFA-3198-3377EEF3B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78" y="4528087"/>
            <a:ext cx="5771758" cy="1427775"/>
          </a:xfrm>
          <a:prstGeom prst="rect">
            <a:avLst/>
          </a:prstGeom>
        </p:spPr>
      </p:pic>
      <p:sp>
        <p:nvSpPr>
          <p:cNvPr id="6" name="object 9">
            <a:extLst>
              <a:ext uri="{FF2B5EF4-FFF2-40B4-BE49-F238E27FC236}">
                <a16:creationId xmlns:a16="http://schemas.microsoft.com/office/drawing/2014/main" id="{00E8DB98-EA57-251E-6EE7-9893F1EDCF3F}"/>
              </a:ext>
            </a:extLst>
          </p:cNvPr>
          <p:cNvSpPr txBox="1"/>
          <p:nvPr/>
        </p:nvSpPr>
        <p:spPr>
          <a:xfrm>
            <a:off x="11685257" y="6414529"/>
            <a:ext cx="291590" cy="28725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467">
              <a:spcBef>
                <a:spcPts val="200"/>
              </a:spcBef>
            </a:pPr>
            <a:r>
              <a:rPr lang="es-ES" sz="1700" b="1" spc="-33" dirty="0">
                <a:solidFill>
                  <a:srgbClr val="2A619C"/>
                </a:solidFill>
                <a:latin typeface="Calibri"/>
                <a:cs typeface="Calibri"/>
              </a:rPr>
              <a:t>5</a:t>
            </a:r>
            <a:endParaRPr sz="17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1022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4957B-D30A-85BC-236C-55D238CAF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797CB6C3-ACFC-5567-54BC-6C5C037A5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812" y="1084445"/>
            <a:ext cx="4487390" cy="333620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DED8BA-7BBA-B8E6-6073-D6875D82D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04" y="1037137"/>
            <a:ext cx="5864193" cy="3423021"/>
          </a:xfrm>
          <a:prstGeom prst="rect">
            <a:avLst/>
          </a:prstGeom>
        </p:spPr>
      </p:pic>
      <p:sp>
        <p:nvSpPr>
          <p:cNvPr id="10" name="object 10">
            <a:extLst>
              <a:ext uri="{FF2B5EF4-FFF2-40B4-BE49-F238E27FC236}">
                <a16:creationId xmlns:a16="http://schemas.microsoft.com/office/drawing/2014/main" id="{3367BE5F-4FF4-C53B-7BA9-A615284CD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0000" y="18279"/>
            <a:ext cx="6959144" cy="734817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646039">
              <a:lnSpc>
                <a:spcPct val="100000"/>
              </a:lnSpc>
              <a:spcBef>
                <a:spcPts val="90"/>
              </a:spcBef>
            </a:pPr>
            <a:r>
              <a:rPr sz="4700" spc="-253" dirty="0" err="1"/>
              <a:t>Resultados</a:t>
            </a:r>
            <a:r>
              <a:rPr lang="es-ES" sz="4700" spc="-253" dirty="0"/>
              <a:t> y </a:t>
            </a:r>
            <a:r>
              <a:rPr lang="es-ES" sz="4700" spc="-253" dirty="0" err="1"/>
              <a:t>discusión:Obj</a:t>
            </a:r>
            <a:r>
              <a:rPr lang="es-ES" sz="4700" spc="-253" dirty="0"/>
              <a:t> 1</a:t>
            </a:r>
            <a:endParaRPr sz="4700" dirty="0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F07F7E83-77AC-4153-287B-F7E8769C8755}"/>
              </a:ext>
            </a:extLst>
          </p:cNvPr>
          <p:cNvSpPr txBox="1"/>
          <p:nvPr/>
        </p:nvSpPr>
        <p:spPr>
          <a:xfrm>
            <a:off x="11893032" y="6485163"/>
            <a:ext cx="119380" cy="28725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467">
              <a:spcBef>
                <a:spcPts val="200"/>
              </a:spcBef>
            </a:pPr>
            <a:r>
              <a:rPr lang="es-ES" sz="1700" b="1" spc="-33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30CF1661-5B1A-9AE1-E4F4-AED080B75D42}"/>
              </a:ext>
            </a:extLst>
          </p:cNvPr>
          <p:cNvSpPr txBox="1"/>
          <p:nvPr/>
        </p:nvSpPr>
        <p:spPr>
          <a:xfrm>
            <a:off x="805081" y="2104368"/>
            <a:ext cx="280247" cy="2048424"/>
          </a:xfrm>
          <a:prstGeom prst="rect">
            <a:avLst/>
          </a:prstGeom>
        </p:spPr>
        <p:txBody>
          <a:bodyPr vert="horz" wrap="square" lIns="0" tIns="344593" rIns="0" bIns="0" rtlCol="0">
            <a:spAutoFit/>
          </a:bodyPr>
          <a:lstStyle/>
          <a:p>
            <a:pPr marL="8467">
              <a:spcBef>
                <a:spcPts val="2713"/>
              </a:spcBef>
            </a:pPr>
            <a:r>
              <a:rPr sz="4400" b="1" spc="-213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400">
              <a:latin typeface="Calibri"/>
              <a:cs typeface="Calibri"/>
            </a:endParaRPr>
          </a:p>
          <a:p>
            <a:pPr marL="8467">
              <a:spcBef>
                <a:spcPts val="2653"/>
              </a:spcBef>
            </a:pPr>
            <a:r>
              <a:rPr sz="4400" b="1" spc="-213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56095326-48E8-E1ED-6692-F8682E7EE4A5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5085852" y="9744623"/>
            <a:ext cx="2060575" cy="384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467">
              <a:spcBef>
                <a:spcPts val="177"/>
              </a:spcBef>
            </a:pPr>
            <a:r>
              <a:rPr lang="es-PE" spc="-60">
                <a:solidFill>
                  <a:srgbClr val="2A619C"/>
                </a:solidFill>
              </a:rPr>
              <a:t>Diversidad</a:t>
            </a:r>
            <a:r>
              <a:rPr lang="es-PE" spc="-50">
                <a:solidFill>
                  <a:srgbClr val="2A619C"/>
                </a:solidFill>
              </a:rPr>
              <a:t> </a:t>
            </a:r>
            <a:r>
              <a:rPr lang="es-PE" spc="-55">
                <a:solidFill>
                  <a:srgbClr val="2A619C"/>
                </a:solidFill>
              </a:rPr>
              <a:t>Genética</a:t>
            </a:r>
            <a:endParaRPr sz="1200" spc="-37" dirty="0"/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B96B10AE-AE44-4904-89FB-0F9FD266DAA0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0370769" y="9744623"/>
            <a:ext cx="2258059" cy="384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467">
              <a:spcBef>
                <a:spcPts val="177"/>
              </a:spcBef>
            </a:pPr>
            <a:r>
              <a:rPr lang="es-PE" spc="-45">
                <a:solidFill>
                  <a:srgbClr val="2A619C"/>
                </a:solidFill>
              </a:rPr>
              <a:t>Carla</a:t>
            </a:r>
            <a:r>
              <a:rPr lang="es-PE" spc="-75">
                <a:solidFill>
                  <a:srgbClr val="2A619C"/>
                </a:solidFill>
              </a:rPr>
              <a:t> </a:t>
            </a:r>
            <a:r>
              <a:rPr lang="es-PE" spc="-60">
                <a:solidFill>
                  <a:srgbClr val="2A619C"/>
                </a:solidFill>
              </a:rPr>
              <a:t>Saldaña</a:t>
            </a:r>
            <a:r>
              <a:rPr lang="es-PE" spc="-70">
                <a:solidFill>
                  <a:srgbClr val="2A619C"/>
                </a:solidFill>
              </a:rPr>
              <a:t> </a:t>
            </a:r>
            <a:r>
              <a:rPr lang="es-PE" spc="-40">
                <a:solidFill>
                  <a:srgbClr val="2A619C"/>
                </a:solidFill>
              </a:rPr>
              <a:t>Serrano</a:t>
            </a:r>
            <a:endParaRPr spc="-27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578BB5E-C4E2-D4B1-17CD-80C4C1DD3FBB}"/>
              </a:ext>
            </a:extLst>
          </p:cNvPr>
          <p:cNvSpPr txBox="1"/>
          <p:nvPr/>
        </p:nvSpPr>
        <p:spPr>
          <a:xfrm>
            <a:off x="1648064" y="5077069"/>
            <a:ext cx="4851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10" indent="-190510" algn="ctr">
              <a:buFont typeface="Arial" panose="020B0604020202020204" pitchFamily="34" charset="0"/>
              <a:buChar char="•"/>
            </a:pPr>
            <a:r>
              <a:rPr lang="es-ES" sz="1200" dirty="0"/>
              <a:t>Descomposición de varianza genética: efectos de genotipo, </a:t>
            </a:r>
            <a:r>
              <a:rPr lang="es-ES" sz="1200" dirty="0" err="1"/>
              <a:t>G×ambiente</a:t>
            </a:r>
            <a:r>
              <a:rPr lang="es-ES" sz="1200" dirty="0"/>
              <a:t>, y heredabilidad.</a:t>
            </a:r>
          </a:p>
          <a:p>
            <a:pPr marL="190510" indent="-190510" algn="ctr">
              <a:buFont typeface="Arial" panose="020B0604020202020204" pitchFamily="34" charset="0"/>
              <a:buChar char="•"/>
            </a:pPr>
            <a:endParaRPr lang="es-PE" sz="12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73DA382-9CB4-5255-5C7B-CF65CC8AC73C}"/>
              </a:ext>
            </a:extLst>
          </p:cNvPr>
          <p:cNvSpPr/>
          <p:nvPr/>
        </p:nvSpPr>
        <p:spPr>
          <a:xfrm>
            <a:off x="2210936" y="4255432"/>
            <a:ext cx="522047" cy="165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7A495A-5D46-6612-1CAA-508D6FF8D808}"/>
              </a:ext>
            </a:extLst>
          </p:cNvPr>
          <p:cNvSpPr txBox="1"/>
          <p:nvPr/>
        </p:nvSpPr>
        <p:spPr>
          <a:xfrm>
            <a:off x="7409218" y="5037560"/>
            <a:ext cx="3911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10" indent="-190510" algn="ctr">
              <a:buFont typeface="Arial" panose="020B0604020202020204" pitchFamily="34" charset="0"/>
              <a:buChar char="•"/>
            </a:pPr>
            <a:r>
              <a:rPr lang="es-PE" sz="1200" dirty="0"/>
              <a:t>Resultados de GWAS aditivo y no aditivo (</a:t>
            </a:r>
            <a:r>
              <a:rPr lang="es-PE" sz="1200" dirty="0" err="1"/>
              <a:t>QTLs</a:t>
            </a:r>
            <a:r>
              <a:rPr lang="es-PE" sz="1200" dirty="0"/>
              <a:t> identificados, tipo de herencia).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EFF3360-12EA-C131-C16D-03A02E993473}"/>
              </a:ext>
            </a:extLst>
          </p:cNvPr>
          <p:cNvSpPr/>
          <p:nvPr/>
        </p:nvSpPr>
        <p:spPr>
          <a:xfrm>
            <a:off x="9007523" y="3842533"/>
            <a:ext cx="552734" cy="427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46F9C3C-093A-FA3F-1981-54540AF18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328" y="4531165"/>
            <a:ext cx="5871280" cy="435388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782F93ED-0424-06EE-29D0-4E011D0976F1}"/>
              </a:ext>
            </a:extLst>
          </p:cNvPr>
          <p:cNvSpPr/>
          <p:nvPr/>
        </p:nvSpPr>
        <p:spPr>
          <a:xfrm>
            <a:off x="2732982" y="4269855"/>
            <a:ext cx="1948199" cy="150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8F94B28-3E98-AC05-8D68-64DB6E626876}"/>
              </a:ext>
            </a:extLst>
          </p:cNvPr>
          <p:cNvSpPr/>
          <p:nvPr/>
        </p:nvSpPr>
        <p:spPr>
          <a:xfrm>
            <a:off x="4681181" y="4282952"/>
            <a:ext cx="1948199" cy="150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5115BA2-F1C5-1553-D4CF-7F7E4ACC2424}"/>
              </a:ext>
            </a:extLst>
          </p:cNvPr>
          <p:cNvSpPr/>
          <p:nvPr/>
        </p:nvSpPr>
        <p:spPr>
          <a:xfrm rot="16200000">
            <a:off x="1086883" y="1958191"/>
            <a:ext cx="1948199" cy="52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917D899-C8F9-6400-9A6C-289FCA3103D3}"/>
              </a:ext>
            </a:extLst>
          </p:cNvPr>
          <p:cNvSpPr/>
          <p:nvPr/>
        </p:nvSpPr>
        <p:spPr>
          <a:xfrm rot="16200000">
            <a:off x="4030252" y="2038225"/>
            <a:ext cx="1948199" cy="52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E94ED75-CFB8-8081-8CE3-5014F7F1F9AF}"/>
              </a:ext>
            </a:extLst>
          </p:cNvPr>
          <p:cNvSpPr/>
          <p:nvPr/>
        </p:nvSpPr>
        <p:spPr>
          <a:xfrm>
            <a:off x="9122274" y="1556835"/>
            <a:ext cx="323232" cy="287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068C9038-CAB9-B0E7-6657-E8C12E754D47}"/>
              </a:ext>
            </a:extLst>
          </p:cNvPr>
          <p:cNvSpPr txBox="1"/>
          <p:nvPr/>
        </p:nvSpPr>
        <p:spPr>
          <a:xfrm>
            <a:off x="11685257" y="6414529"/>
            <a:ext cx="291590" cy="28725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467">
              <a:spcBef>
                <a:spcPts val="200"/>
              </a:spcBef>
            </a:pPr>
            <a:r>
              <a:rPr lang="es-ES" sz="1700" b="1" spc="-33" dirty="0">
                <a:solidFill>
                  <a:srgbClr val="2A619C"/>
                </a:solidFill>
                <a:latin typeface="Calibri"/>
                <a:cs typeface="Calibri"/>
              </a:rPr>
              <a:t>6</a:t>
            </a:r>
            <a:endParaRPr sz="17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3491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63335-8BD2-D546-8579-FA7333475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989D9C-20AF-2EE4-4057-E531B60C9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9" y="1026063"/>
            <a:ext cx="5558935" cy="4640316"/>
          </a:xfrm>
          <a:prstGeom prst="rect">
            <a:avLst/>
          </a:prstGeom>
        </p:spPr>
      </p:pic>
      <p:sp>
        <p:nvSpPr>
          <p:cNvPr id="10" name="object 10">
            <a:extLst>
              <a:ext uri="{FF2B5EF4-FFF2-40B4-BE49-F238E27FC236}">
                <a16:creationId xmlns:a16="http://schemas.microsoft.com/office/drawing/2014/main" id="{57F35A6E-F65C-A91C-FFC2-45659E7DA5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8400" y="0"/>
            <a:ext cx="6959144" cy="734817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646039">
              <a:lnSpc>
                <a:spcPct val="100000"/>
              </a:lnSpc>
              <a:spcBef>
                <a:spcPts val="90"/>
              </a:spcBef>
            </a:pPr>
            <a:r>
              <a:rPr sz="4700" spc="-253" dirty="0" err="1"/>
              <a:t>Resultados</a:t>
            </a:r>
            <a:r>
              <a:rPr lang="es-ES" sz="4700" spc="-253" dirty="0"/>
              <a:t> y </a:t>
            </a:r>
            <a:r>
              <a:rPr lang="es-ES" sz="4700" spc="-253" dirty="0" err="1"/>
              <a:t>discusión:Obj</a:t>
            </a:r>
            <a:r>
              <a:rPr lang="es-ES" sz="4700" spc="-253" dirty="0"/>
              <a:t> 1</a:t>
            </a:r>
            <a:endParaRPr sz="4700" dirty="0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CF4FD6C3-DD35-3B7A-2AA1-905D65F6B7C5}"/>
              </a:ext>
            </a:extLst>
          </p:cNvPr>
          <p:cNvSpPr txBox="1"/>
          <p:nvPr/>
        </p:nvSpPr>
        <p:spPr>
          <a:xfrm>
            <a:off x="11893032" y="6485163"/>
            <a:ext cx="119380" cy="28725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467">
              <a:spcBef>
                <a:spcPts val="200"/>
              </a:spcBef>
            </a:pPr>
            <a:r>
              <a:rPr lang="es-ES" sz="1700" b="1" spc="-33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A862462C-5989-358E-576E-19040EB3163E}"/>
              </a:ext>
            </a:extLst>
          </p:cNvPr>
          <p:cNvSpPr txBox="1"/>
          <p:nvPr/>
        </p:nvSpPr>
        <p:spPr>
          <a:xfrm>
            <a:off x="648132" y="1797968"/>
            <a:ext cx="280247" cy="2048424"/>
          </a:xfrm>
          <a:prstGeom prst="rect">
            <a:avLst/>
          </a:prstGeom>
        </p:spPr>
        <p:txBody>
          <a:bodyPr vert="horz" wrap="square" lIns="0" tIns="344593" rIns="0" bIns="0" rtlCol="0">
            <a:spAutoFit/>
          </a:bodyPr>
          <a:lstStyle/>
          <a:p>
            <a:pPr marL="8467">
              <a:spcBef>
                <a:spcPts val="2713"/>
              </a:spcBef>
            </a:pPr>
            <a:r>
              <a:rPr sz="4400" b="1" spc="-213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400">
              <a:latin typeface="Calibri"/>
              <a:cs typeface="Calibri"/>
            </a:endParaRPr>
          </a:p>
          <a:p>
            <a:pPr marL="8467">
              <a:spcBef>
                <a:spcPts val="2653"/>
              </a:spcBef>
            </a:pPr>
            <a:r>
              <a:rPr sz="4400" b="1" spc="-213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D85C88DF-CC77-2CA2-B554-5A3C585FF4E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5085852" y="9744623"/>
            <a:ext cx="2060575" cy="384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467">
              <a:spcBef>
                <a:spcPts val="177"/>
              </a:spcBef>
            </a:pPr>
            <a:r>
              <a:rPr lang="es-PE" spc="-60">
                <a:solidFill>
                  <a:srgbClr val="2A619C"/>
                </a:solidFill>
              </a:rPr>
              <a:t>Diversidad</a:t>
            </a:r>
            <a:r>
              <a:rPr lang="es-PE" spc="-50">
                <a:solidFill>
                  <a:srgbClr val="2A619C"/>
                </a:solidFill>
              </a:rPr>
              <a:t> </a:t>
            </a:r>
            <a:r>
              <a:rPr lang="es-PE" spc="-55">
                <a:solidFill>
                  <a:srgbClr val="2A619C"/>
                </a:solidFill>
              </a:rPr>
              <a:t>Genética</a:t>
            </a:r>
            <a:endParaRPr sz="1200" spc="-37" dirty="0"/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5E2FB43D-23A8-7405-0A0F-117D73F9C558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0370769" y="9744623"/>
            <a:ext cx="2258059" cy="384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467">
              <a:spcBef>
                <a:spcPts val="177"/>
              </a:spcBef>
            </a:pPr>
            <a:r>
              <a:rPr lang="es-PE" spc="-45">
                <a:solidFill>
                  <a:srgbClr val="2A619C"/>
                </a:solidFill>
              </a:rPr>
              <a:t>Carla</a:t>
            </a:r>
            <a:r>
              <a:rPr lang="es-PE" spc="-75">
                <a:solidFill>
                  <a:srgbClr val="2A619C"/>
                </a:solidFill>
              </a:rPr>
              <a:t> </a:t>
            </a:r>
            <a:r>
              <a:rPr lang="es-PE" spc="-60">
                <a:solidFill>
                  <a:srgbClr val="2A619C"/>
                </a:solidFill>
              </a:rPr>
              <a:t>Saldaña</a:t>
            </a:r>
            <a:r>
              <a:rPr lang="es-PE" spc="-70">
                <a:solidFill>
                  <a:srgbClr val="2A619C"/>
                </a:solidFill>
              </a:rPr>
              <a:t> </a:t>
            </a:r>
            <a:r>
              <a:rPr lang="es-PE" spc="-40">
                <a:solidFill>
                  <a:srgbClr val="2A619C"/>
                </a:solidFill>
              </a:rPr>
              <a:t>Serrano</a:t>
            </a:r>
            <a:endParaRPr spc="-27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70089A0-6CB3-19EE-62F5-DE2816CCF9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90" r="1051"/>
          <a:stretch>
            <a:fillRect/>
          </a:stretch>
        </p:blipFill>
        <p:spPr>
          <a:xfrm>
            <a:off x="5886071" y="2134924"/>
            <a:ext cx="6126341" cy="188576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CCD0B06-3AE3-E9F3-7038-37D61DEB5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351" y="5831937"/>
            <a:ext cx="6715874" cy="62681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863889E-925F-D70E-4FC8-6EC946F7819B}"/>
              </a:ext>
            </a:extLst>
          </p:cNvPr>
          <p:cNvSpPr txBox="1"/>
          <p:nvPr/>
        </p:nvSpPr>
        <p:spPr>
          <a:xfrm>
            <a:off x="6912970" y="4233815"/>
            <a:ext cx="3911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10" indent="-190510" algn="ctr">
              <a:buFont typeface="Arial" panose="020B0604020202020204" pitchFamily="34" charset="0"/>
              <a:buChar char="•"/>
            </a:pPr>
            <a:r>
              <a:rPr lang="es-PE" sz="1200" dirty="0"/>
              <a:t>Resultados de GWAS aditivo y no aditivo (</a:t>
            </a:r>
            <a:r>
              <a:rPr lang="es-PE" sz="1200" dirty="0" err="1"/>
              <a:t>QTLs</a:t>
            </a:r>
            <a:r>
              <a:rPr lang="es-PE" sz="1200" dirty="0"/>
              <a:t> identificados, tipo de herencia).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008A310-65A2-73F0-EF95-83418B8B5A48}"/>
              </a:ext>
            </a:extLst>
          </p:cNvPr>
          <p:cNvSpPr/>
          <p:nvPr/>
        </p:nvSpPr>
        <p:spPr>
          <a:xfrm rot="16200000">
            <a:off x="3073258" y="1187753"/>
            <a:ext cx="667936" cy="552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B036CA2-A158-018A-C17D-D790CE89F52D}"/>
              </a:ext>
            </a:extLst>
          </p:cNvPr>
          <p:cNvSpPr/>
          <p:nvPr/>
        </p:nvSpPr>
        <p:spPr>
          <a:xfrm rot="16200000">
            <a:off x="5242458" y="3146676"/>
            <a:ext cx="578535" cy="552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055AE838-59BE-72F8-691D-2FD766A11F56}"/>
              </a:ext>
            </a:extLst>
          </p:cNvPr>
          <p:cNvSpPr/>
          <p:nvPr/>
        </p:nvSpPr>
        <p:spPr>
          <a:xfrm rot="16200000">
            <a:off x="2069934" y="4183131"/>
            <a:ext cx="550080" cy="552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22EE79A2-11EF-A9E8-30EC-E942DE2426BD}"/>
              </a:ext>
            </a:extLst>
          </p:cNvPr>
          <p:cNvSpPr txBox="1"/>
          <p:nvPr/>
        </p:nvSpPr>
        <p:spPr>
          <a:xfrm>
            <a:off x="11685257" y="6414529"/>
            <a:ext cx="291590" cy="28725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467">
              <a:spcBef>
                <a:spcPts val="200"/>
              </a:spcBef>
            </a:pPr>
            <a:r>
              <a:rPr lang="es-ES" sz="1700" b="1" spc="-33" dirty="0">
                <a:solidFill>
                  <a:srgbClr val="2A619C"/>
                </a:solidFill>
                <a:latin typeface="Calibri"/>
                <a:cs typeface="Calibri"/>
              </a:rPr>
              <a:t>7</a:t>
            </a:r>
            <a:endParaRPr sz="17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3619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EA52960-E50A-1F75-CC2B-46177ECA35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3"/>
          <a:stretch>
            <a:fillRect/>
          </a:stretch>
        </p:blipFill>
        <p:spPr>
          <a:xfrm>
            <a:off x="6306210" y="852538"/>
            <a:ext cx="4408986" cy="376821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69A180F-AD30-F7C6-BA33-8227C497E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18" y="734817"/>
            <a:ext cx="4471274" cy="389803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362428" y="0"/>
            <a:ext cx="6959144" cy="734817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646039">
              <a:lnSpc>
                <a:spcPct val="100000"/>
              </a:lnSpc>
              <a:spcBef>
                <a:spcPts val="90"/>
              </a:spcBef>
            </a:pPr>
            <a:r>
              <a:rPr sz="4700" spc="-253" dirty="0" err="1"/>
              <a:t>Resultados</a:t>
            </a:r>
            <a:r>
              <a:rPr lang="es-ES" sz="4700" spc="-253" dirty="0"/>
              <a:t> y discusión: </a:t>
            </a:r>
            <a:r>
              <a:rPr lang="es-ES" sz="4700" spc="-253" dirty="0" err="1"/>
              <a:t>Obj</a:t>
            </a:r>
            <a:r>
              <a:rPr lang="es-ES" sz="4700" spc="-253" dirty="0"/>
              <a:t> 2</a:t>
            </a:r>
            <a:endParaRPr sz="4700" dirty="0"/>
          </a:p>
        </p:txBody>
      </p:sp>
      <p:sp>
        <p:nvSpPr>
          <p:cNvPr id="20" name="object 20"/>
          <p:cNvSpPr txBox="1"/>
          <p:nvPr/>
        </p:nvSpPr>
        <p:spPr>
          <a:xfrm>
            <a:off x="11893032" y="6485163"/>
            <a:ext cx="119380" cy="28725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467">
              <a:spcBef>
                <a:spcPts val="200"/>
              </a:spcBef>
            </a:pPr>
            <a:r>
              <a:rPr sz="1700" b="1" spc="-33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8132" y="1797968"/>
            <a:ext cx="280247" cy="2048424"/>
          </a:xfrm>
          <a:prstGeom prst="rect">
            <a:avLst/>
          </a:prstGeom>
        </p:spPr>
        <p:txBody>
          <a:bodyPr vert="horz" wrap="square" lIns="0" tIns="344593" rIns="0" bIns="0" rtlCol="0">
            <a:spAutoFit/>
          </a:bodyPr>
          <a:lstStyle/>
          <a:p>
            <a:pPr marL="8467">
              <a:spcBef>
                <a:spcPts val="2713"/>
              </a:spcBef>
            </a:pPr>
            <a:r>
              <a:rPr sz="4400" b="1" spc="-213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400" dirty="0">
              <a:latin typeface="Calibri"/>
              <a:cs typeface="Calibri"/>
            </a:endParaRPr>
          </a:p>
          <a:p>
            <a:pPr marL="8467">
              <a:spcBef>
                <a:spcPts val="2653"/>
              </a:spcBef>
            </a:pPr>
            <a:r>
              <a:rPr sz="4400" b="1" spc="-213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E0F6A04A-D91C-BDA0-F59C-AC1E1AE2333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5085852" y="9744623"/>
            <a:ext cx="2060575" cy="384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467">
              <a:spcBef>
                <a:spcPts val="177"/>
              </a:spcBef>
            </a:pPr>
            <a:r>
              <a:rPr lang="es-PE" spc="-60">
                <a:solidFill>
                  <a:srgbClr val="2A619C"/>
                </a:solidFill>
              </a:rPr>
              <a:t>Diversidad</a:t>
            </a:r>
            <a:r>
              <a:rPr lang="es-PE" spc="-50">
                <a:solidFill>
                  <a:srgbClr val="2A619C"/>
                </a:solidFill>
              </a:rPr>
              <a:t> </a:t>
            </a:r>
            <a:r>
              <a:rPr lang="es-PE" spc="-55">
                <a:solidFill>
                  <a:srgbClr val="2A619C"/>
                </a:solidFill>
              </a:rPr>
              <a:t>Genética</a:t>
            </a:r>
            <a:endParaRPr sz="1200" spc="-37" dirty="0"/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073BB4A0-8914-3EC0-513C-16C32F9868C0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0370769" y="9744623"/>
            <a:ext cx="2258059" cy="384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467">
              <a:spcBef>
                <a:spcPts val="177"/>
              </a:spcBef>
            </a:pPr>
            <a:r>
              <a:rPr lang="es-PE" spc="-45">
                <a:solidFill>
                  <a:srgbClr val="2A619C"/>
                </a:solidFill>
              </a:rPr>
              <a:t>Carla</a:t>
            </a:r>
            <a:r>
              <a:rPr lang="es-PE" spc="-75">
                <a:solidFill>
                  <a:srgbClr val="2A619C"/>
                </a:solidFill>
              </a:rPr>
              <a:t> </a:t>
            </a:r>
            <a:r>
              <a:rPr lang="es-PE" spc="-60">
                <a:solidFill>
                  <a:srgbClr val="2A619C"/>
                </a:solidFill>
              </a:rPr>
              <a:t>Saldaña</a:t>
            </a:r>
            <a:r>
              <a:rPr lang="es-PE" spc="-70">
                <a:solidFill>
                  <a:srgbClr val="2A619C"/>
                </a:solidFill>
              </a:rPr>
              <a:t> </a:t>
            </a:r>
            <a:r>
              <a:rPr lang="es-PE" spc="-40">
                <a:solidFill>
                  <a:srgbClr val="2A619C"/>
                </a:solidFill>
              </a:rPr>
              <a:t>Serrano</a:t>
            </a:r>
            <a:endParaRPr spc="-27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B04499CC-C8E2-67A5-64BE-BAADD0EBDABE}"/>
              </a:ext>
            </a:extLst>
          </p:cNvPr>
          <p:cNvSpPr/>
          <p:nvPr/>
        </p:nvSpPr>
        <p:spPr>
          <a:xfrm>
            <a:off x="8313530" y="2074234"/>
            <a:ext cx="1016000" cy="16106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084A016-2EF7-D52A-69FE-917282D7EF72}"/>
              </a:ext>
            </a:extLst>
          </p:cNvPr>
          <p:cNvSpPr/>
          <p:nvPr/>
        </p:nvSpPr>
        <p:spPr>
          <a:xfrm rot="16200000" flipV="1">
            <a:off x="3227994" y="2657205"/>
            <a:ext cx="1219199" cy="1077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2D7C5CA-7F7F-39EC-3F99-A26BE430BF1F}"/>
              </a:ext>
            </a:extLst>
          </p:cNvPr>
          <p:cNvSpPr txBox="1"/>
          <p:nvPr/>
        </p:nvSpPr>
        <p:spPr>
          <a:xfrm>
            <a:off x="1689684" y="5861581"/>
            <a:ext cx="3218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/>
              <a:t>Distribución fenotípica y correlación entre ambientes (Max y AUDPC).</a:t>
            </a:r>
            <a:endParaRPr lang="es-PE" sz="1200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D54B9F2-1973-F09F-5E37-B7E8A6314793}"/>
              </a:ext>
            </a:extLst>
          </p:cNvPr>
          <p:cNvSpPr/>
          <p:nvPr/>
        </p:nvSpPr>
        <p:spPr>
          <a:xfrm rot="5400000">
            <a:off x="3243852" y="3215994"/>
            <a:ext cx="208295" cy="2625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DED57B8-FA87-E54F-D597-5953CB432248}"/>
              </a:ext>
            </a:extLst>
          </p:cNvPr>
          <p:cNvSpPr txBox="1"/>
          <p:nvPr/>
        </p:nvSpPr>
        <p:spPr>
          <a:xfrm>
            <a:off x="7104454" y="5861582"/>
            <a:ext cx="2812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/>
              <a:t>Muestra variabilidad y estabilidad fenotípica entre sitios.</a:t>
            </a:r>
            <a:endParaRPr lang="es-PE" sz="12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E362643-9F7C-E2DF-5380-E8B4E40CE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 flipV="1">
            <a:off x="4081897" y="4785217"/>
            <a:ext cx="3520206" cy="707184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B4AA571-0824-8171-71E9-9855AD90B9CC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5022376" y="6092415"/>
            <a:ext cx="2082078" cy="30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bject 9">
            <a:extLst>
              <a:ext uri="{FF2B5EF4-FFF2-40B4-BE49-F238E27FC236}">
                <a16:creationId xmlns:a16="http://schemas.microsoft.com/office/drawing/2014/main" id="{2DBA98EE-2704-FBD9-7B5F-2649606384DF}"/>
              </a:ext>
            </a:extLst>
          </p:cNvPr>
          <p:cNvSpPr txBox="1"/>
          <p:nvPr/>
        </p:nvSpPr>
        <p:spPr>
          <a:xfrm>
            <a:off x="11685257" y="6414529"/>
            <a:ext cx="291590" cy="28725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467">
              <a:spcBef>
                <a:spcPts val="200"/>
              </a:spcBef>
            </a:pPr>
            <a:r>
              <a:rPr lang="es-ES" sz="1700" b="1" spc="-33" dirty="0">
                <a:solidFill>
                  <a:srgbClr val="2A619C"/>
                </a:solidFill>
                <a:latin typeface="Calibri"/>
                <a:cs typeface="Calibri"/>
              </a:rPr>
              <a:t>8</a:t>
            </a:r>
            <a:endParaRPr sz="17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F2936-B650-311E-C06D-63AEE536F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068BD02-FC5C-DA0F-8417-FBA92696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7" y="690979"/>
            <a:ext cx="3925770" cy="5336275"/>
          </a:xfrm>
          <a:prstGeom prst="rect">
            <a:avLst/>
          </a:prstGeom>
        </p:spPr>
      </p:pic>
      <p:sp>
        <p:nvSpPr>
          <p:cNvPr id="10" name="object 10">
            <a:extLst>
              <a:ext uri="{FF2B5EF4-FFF2-40B4-BE49-F238E27FC236}">
                <a16:creationId xmlns:a16="http://schemas.microsoft.com/office/drawing/2014/main" id="{96DD65AB-9078-1B53-A727-CA84A2F778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8400" y="0"/>
            <a:ext cx="6959144" cy="734817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646039">
              <a:lnSpc>
                <a:spcPct val="100000"/>
              </a:lnSpc>
              <a:spcBef>
                <a:spcPts val="90"/>
              </a:spcBef>
            </a:pPr>
            <a:r>
              <a:rPr sz="4700" spc="-253" dirty="0" err="1"/>
              <a:t>Resultados</a:t>
            </a:r>
            <a:r>
              <a:rPr lang="es-ES" sz="4700" spc="-253" dirty="0"/>
              <a:t> y </a:t>
            </a:r>
            <a:r>
              <a:rPr lang="es-ES" sz="4700" spc="-253" dirty="0" err="1"/>
              <a:t>discusión:Obj</a:t>
            </a:r>
            <a:r>
              <a:rPr lang="es-ES" sz="4700" spc="-253" dirty="0"/>
              <a:t> 2</a:t>
            </a:r>
            <a:endParaRPr sz="4700" dirty="0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66F9F882-F5E1-7420-7DAC-5FA524BACD52}"/>
              </a:ext>
            </a:extLst>
          </p:cNvPr>
          <p:cNvSpPr txBox="1"/>
          <p:nvPr/>
        </p:nvSpPr>
        <p:spPr>
          <a:xfrm>
            <a:off x="11893032" y="6485163"/>
            <a:ext cx="119380" cy="28725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467">
              <a:spcBef>
                <a:spcPts val="200"/>
              </a:spcBef>
            </a:pPr>
            <a:r>
              <a:rPr lang="es-ES" sz="1700" b="1" spc="-33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1A0DD49A-D596-8D3D-ED00-81748C0D2D96}"/>
              </a:ext>
            </a:extLst>
          </p:cNvPr>
          <p:cNvSpPr txBox="1"/>
          <p:nvPr/>
        </p:nvSpPr>
        <p:spPr>
          <a:xfrm>
            <a:off x="648132" y="1797968"/>
            <a:ext cx="280247" cy="2048424"/>
          </a:xfrm>
          <a:prstGeom prst="rect">
            <a:avLst/>
          </a:prstGeom>
        </p:spPr>
        <p:txBody>
          <a:bodyPr vert="horz" wrap="square" lIns="0" tIns="344593" rIns="0" bIns="0" rtlCol="0">
            <a:spAutoFit/>
          </a:bodyPr>
          <a:lstStyle/>
          <a:p>
            <a:pPr marL="8467">
              <a:spcBef>
                <a:spcPts val="2713"/>
              </a:spcBef>
            </a:pPr>
            <a:r>
              <a:rPr sz="4400" b="1" spc="-213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400">
              <a:latin typeface="Calibri"/>
              <a:cs typeface="Calibri"/>
            </a:endParaRPr>
          </a:p>
          <a:p>
            <a:pPr marL="8467">
              <a:spcBef>
                <a:spcPts val="2653"/>
              </a:spcBef>
            </a:pPr>
            <a:r>
              <a:rPr sz="4400" b="1" spc="-213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CA7EC4A1-421E-8BFD-E2DF-0F73C9EF31B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5085852" y="9744623"/>
            <a:ext cx="2060575" cy="384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467">
              <a:spcBef>
                <a:spcPts val="177"/>
              </a:spcBef>
            </a:pPr>
            <a:r>
              <a:rPr lang="es-PE" spc="-60">
                <a:solidFill>
                  <a:srgbClr val="2A619C"/>
                </a:solidFill>
              </a:rPr>
              <a:t>Diversidad</a:t>
            </a:r>
            <a:r>
              <a:rPr lang="es-PE" spc="-50">
                <a:solidFill>
                  <a:srgbClr val="2A619C"/>
                </a:solidFill>
              </a:rPr>
              <a:t> </a:t>
            </a:r>
            <a:r>
              <a:rPr lang="es-PE" spc="-55">
                <a:solidFill>
                  <a:srgbClr val="2A619C"/>
                </a:solidFill>
              </a:rPr>
              <a:t>Genética</a:t>
            </a:r>
            <a:endParaRPr sz="1200" spc="-37" dirty="0"/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9305DD42-E6A7-3E34-A955-52D552692E78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0370769" y="9744623"/>
            <a:ext cx="2258059" cy="384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467">
              <a:spcBef>
                <a:spcPts val="177"/>
              </a:spcBef>
            </a:pPr>
            <a:r>
              <a:rPr lang="es-PE" spc="-45">
                <a:solidFill>
                  <a:srgbClr val="2A619C"/>
                </a:solidFill>
              </a:rPr>
              <a:t>Carla</a:t>
            </a:r>
            <a:r>
              <a:rPr lang="es-PE" spc="-75">
                <a:solidFill>
                  <a:srgbClr val="2A619C"/>
                </a:solidFill>
              </a:rPr>
              <a:t> </a:t>
            </a:r>
            <a:r>
              <a:rPr lang="es-PE" spc="-60">
                <a:solidFill>
                  <a:srgbClr val="2A619C"/>
                </a:solidFill>
              </a:rPr>
              <a:t>Saldaña</a:t>
            </a:r>
            <a:r>
              <a:rPr lang="es-PE" spc="-70">
                <a:solidFill>
                  <a:srgbClr val="2A619C"/>
                </a:solidFill>
              </a:rPr>
              <a:t> </a:t>
            </a:r>
            <a:r>
              <a:rPr lang="es-PE" spc="-40">
                <a:solidFill>
                  <a:srgbClr val="2A619C"/>
                </a:solidFill>
              </a:rPr>
              <a:t>Serrano</a:t>
            </a:r>
            <a:endParaRPr spc="-27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2856C44-11AD-E58A-6E3A-7B9F66043282}"/>
              </a:ext>
            </a:extLst>
          </p:cNvPr>
          <p:cNvSpPr/>
          <p:nvPr/>
        </p:nvSpPr>
        <p:spPr>
          <a:xfrm rot="16200000">
            <a:off x="2337571" y="835646"/>
            <a:ext cx="734818" cy="533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271B80F-BB3C-7E21-FA40-7D7E0BEF3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87" y="6096242"/>
            <a:ext cx="5545785" cy="42137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77E507C-0F81-49C9-A47F-39AE7EB66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150" y="870730"/>
            <a:ext cx="5070032" cy="497677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67BC24F-06A8-B861-5342-C635A2B77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150" y="6096242"/>
            <a:ext cx="5122704" cy="410151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FF0436B5-E8F8-B6FA-2AED-52DE81387629}"/>
              </a:ext>
            </a:extLst>
          </p:cNvPr>
          <p:cNvSpPr/>
          <p:nvPr/>
        </p:nvSpPr>
        <p:spPr>
          <a:xfrm>
            <a:off x="7303826" y="1010499"/>
            <a:ext cx="1702179" cy="533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44319A3-9E6D-86A0-C61C-09541DE888D1}"/>
              </a:ext>
            </a:extLst>
          </p:cNvPr>
          <p:cNvSpPr/>
          <p:nvPr/>
        </p:nvSpPr>
        <p:spPr>
          <a:xfrm rot="16200000">
            <a:off x="2414441" y="494852"/>
            <a:ext cx="734818" cy="37069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F594654-EDF6-041A-FD4D-28FDAD831836}"/>
              </a:ext>
            </a:extLst>
          </p:cNvPr>
          <p:cNvSpPr/>
          <p:nvPr/>
        </p:nvSpPr>
        <p:spPr>
          <a:xfrm rot="16200000">
            <a:off x="2381141" y="2315234"/>
            <a:ext cx="734818" cy="3773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447010C8-2B5A-B171-FE32-85EA1729F014}"/>
              </a:ext>
            </a:extLst>
          </p:cNvPr>
          <p:cNvSpPr/>
          <p:nvPr/>
        </p:nvSpPr>
        <p:spPr>
          <a:xfrm>
            <a:off x="11075158" y="3742163"/>
            <a:ext cx="255062" cy="533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9A8DD3F-EC5C-5CA0-F762-A44F0750281F}"/>
              </a:ext>
            </a:extLst>
          </p:cNvPr>
          <p:cNvSpPr/>
          <p:nvPr/>
        </p:nvSpPr>
        <p:spPr>
          <a:xfrm>
            <a:off x="11075158" y="2671538"/>
            <a:ext cx="255062" cy="533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/>
          </a:p>
        </p:txBody>
      </p:sp>
      <p:sp>
        <p:nvSpPr>
          <p:cNvPr id="27" name="object 9">
            <a:extLst>
              <a:ext uri="{FF2B5EF4-FFF2-40B4-BE49-F238E27FC236}">
                <a16:creationId xmlns:a16="http://schemas.microsoft.com/office/drawing/2014/main" id="{DED35795-7DA2-98E9-EEC8-2C053C8B1E11}"/>
              </a:ext>
            </a:extLst>
          </p:cNvPr>
          <p:cNvSpPr txBox="1"/>
          <p:nvPr/>
        </p:nvSpPr>
        <p:spPr>
          <a:xfrm>
            <a:off x="11685257" y="6414529"/>
            <a:ext cx="291590" cy="28725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467">
              <a:spcBef>
                <a:spcPts val="200"/>
              </a:spcBef>
            </a:pPr>
            <a:r>
              <a:rPr lang="es-ES" sz="1700" b="1" spc="-33" dirty="0">
                <a:solidFill>
                  <a:srgbClr val="2A619C"/>
                </a:solidFill>
                <a:latin typeface="Calibri"/>
                <a:cs typeface="Calibri"/>
              </a:rPr>
              <a:t>9</a:t>
            </a:r>
            <a:endParaRPr sz="17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50206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1309</Words>
  <Application>Microsoft Office PowerPoint</Application>
  <PresentationFormat>Panorámica</PresentationFormat>
  <Paragraphs>174</Paragraphs>
  <Slides>12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Tema de Office</vt:lpstr>
      <vt:lpstr> Multi-environment GWAS uncovers markers associated to biotic stress response and genotype-by-environment interactions in stone fruit trees</vt:lpstr>
      <vt:lpstr>Introducción</vt:lpstr>
      <vt:lpstr>Objetivos</vt:lpstr>
      <vt:lpstr>Presentación de PowerPoint</vt:lpstr>
      <vt:lpstr>Presentación de PowerPoint</vt:lpstr>
      <vt:lpstr>Resultados y discusión:Obj 1</vt:lpstr>
      <vt:lpstr>Resultados y discusión:Obj 1</vt:lpstr>
      <vt:lpstr>Resultados y discusión: Obj 2</vt:lpstr>
      <vt:lpstr>Resultados y discusión:Obj 2</vt:lpstr>
      <vt:lpstr>Resultados y discusión:Obj 3</vt:lpstr>
      <vt:lpstr>Conclusiones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Amelia Margarita Menacho Mattos</dc:creator>
  <cp:lastModifiedBy>Amelia Margarita Menacho Mattos</cp:lastModifiedBy>
  <cp:revision>2</cp:revision>
  <dcterms:created xsi:type="dcterms:W3CDTF">2025-11-09T18:37:23Z</dcterms:created>
  <dcterms:modified xsi:type="dcterms:W3CDTF">2025-11-10T14:40:03Z</dcterms:modified>
</cp:coreProperties>
</file>